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4" r:id="rId4"/>
  </p:sldMasterIdLst>
  <p:notesMasterIdLst>
    <p:notesMasterId r:id="rId42"/>
  </p:notesMasterIdLst>
  <p:handoutMasterIdLst>
    <p:handoutMasterId r:id="rId43"/>
  </p:handoutMasterIdLst>
  <p:sldIdLst>
    <p:sldId id="356" r:id="rId5"/>
    <p:sldId id="349" r:id="rId6"/>
    <p:sldId id="1611" r:id="rId7"/>
    <p:sldId id="1585" r:id="rId8"/>
    <p:sldId id="1578" r:id="rId9"/>
    <p:sldId id="1579" r:id="rId10"/>
    <p:sldId id="547" r:id="rId11"/>
    <p:sldId id="1580" r:id="rId12"/>
    <p:sldId id="1581" r:id="rId13"/>
    <p:sldId id="1583" r:id="rId14"/>
    <p:sldId id="1582" r:id="rId15"/>
    <p:sldId id="1586" r:id="rId16"/>
    <p:sldId id="1591" r:id="rId17"/>
    <p:sldId id="1590" r:id="rId18"/>
    <p:sldId id="1587" r:id="rId19"/>
    <p:sldId id="1592" r:id="rId20"/>
    <p:sldId id="1593" r:id="rId21"/>
    <p:sldId id="1594" r:id="rId22"/>
    <p:sldId id="1595" r:id="rId23"/>
    <p:sldId id="1596" r:id="rId24"/>
    <p:sldId id="1588" r:id="rId25"/>
    <p:sldId id="1597" r:id="rId26"/>
    <p:sldId id="1589" r:id="rId27"/>
    <p:sldId id="1598" r:id="rId28"/>
    <p:sldId id="1600" r:id="rId29"/>
    <p:sldId id="1601" r:id="rId30"/>
    <p:sldId id="1602" r:id="rId31"/>
    <p:sldId id="1603" r:id="rId32"/>
    <p:sldId id="1604" r:id="rId33"/>
    <p:sldId id="1605" r:id="rId34"/>
    <p:sldId id="1606" r:id="rId35"/>
    <p:sldId id="1607" r:id="rId36"/>
    <p:sldId id="1608" r:id="rId37"/>
    <p:sldId id="1609" r:id="rId38"/>
    <p:sldId id="1615" r:id="rId39"/>
    <p:sldId id="1616" r:id="rId40"/>
    <p:sldId id="420" r:id="rId41"/>
  </p:sldIdLst>
  <p:sldSz cx="12192000" cy="6858000"/>
  <p:notesSz cx="6858000" cy="9144000"/>
  <p:embeddedFontLst>
    <p:embeddedFont>
      <p:font typeface="GT Walsheim Light" panose="020B0604020202020204" charset="0"/>
      <p:regular r:id="rId44"/>
      <p:italic r:id="rId45"/>
    </p:embeddedFont>
    <p:embeddedFont>
      <p:font typeface="GT Walsheim Medium" panose="020B0604020202020204" charset="0"/>
      <p:regular r:id="rId46"/>
      <p:italic r:id="rId47"/>
    </p:embeddedFont>
    <p:embeddedFont>
      <p:font typeface="GT Walsheim Trial Rg" panose="020B0604020202020204" charset="0"/>
      <p:regular r:id="rId48"/>
    </p:embeddedFont>
    <p:embeddedFont>
      <p:font typeface="Merriweather Regular" panose="00000500000000000000"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Verdana" panose="020B0604030504040204" pitchFamily="34" charset="0"/>
      <p:regular r:id="rId57"/>
      <p:bold r:id="rId58"/>
      <p:italic r:id="rId59"/>
      <p:boldItalic r:id="rId60"/>
    </p:embeddedFont>
  </p:embeddedFont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pagina's: kies wat het beste past" id="{CA97602A-B0F1-4E31-BF6E-DCAE6922557B}">
          <p14:sldIdLst>
            <p14:sldId id="356"/>
            <p14:sldId id="349"/>
            <p14:sldId id="1611"/>
            <p14:sldId id="1585"/>
            <p14:sldId id="1578"/>
            <p14:sldId id="1579"/>
            <p14:sldId id="547"/>
            <p14:sldId id="1580"/>
            <p14:sldId id="1581"/>
            <p14:sldId id="1583"/>
            <p14:sldId id="1582"/>
            <p14:sldId id="1586"/>
            <p14:sldId id="1591"/>
            <p14:sldId id="1590"/>
            <p14:sldId id="1587"/>
            <p14:sldId id="1592"/>
            <p14:sldId id="1593"/>
            <p14:sldId id="1594"/>
            <p14:sldId id="1595"/>
            <p14:sldId id="1596"/>
            <p14:sldId id="1588"/>
            <p14:sldId id="1597"/>
            <p14:sldId id="1589"/>
            <p14:sldId id="1598"/>
            <p14:sldId id="1600"/>
            <p14:sldId id="1601"/>
            <p14:sldId id="1602"/>
            <p14:sldId id="1603"/>
            <p14:sldId id="1604"/>
            <p14:sldId id="1605"/>
            <p14:sldId id="1606"/>
            <p14:sldId id="1607"/>
            <p14:sldId id="1608"/>
            <p14:sldId id="1609"/>
            <p14:sldId id="1615"/>
            <p14:sldId id="1616"/>
            <p14:sldId id="4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598"/>
    <a:srgbClr val="FFCD00"/>
    <a:srgbClr val="4AD3D6"/>
    <a:srgbClr val="977511"/>
    <a:srgbClr val="FB586E"/>
    <a:srgbClr val="6B519C"/>
    <a:srgbClr val="F1D528"/>
    <a:srgbClr val="29317C"/>
    <a:srgbClr val="EDEDED"/>
    <a:srgbClr val="633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autoAdjust="0"/>
    <p:restoredTop sz="65645"/>
  </p:normalViewPr>
  <p:slideViewPr>
    <p:cSldViewPr snapToGrid="0">
      <p:cViewPr varScale="1">
        <p:scale>
          <a:sx n="67" d="100"/>
          <a:sy n="67" d="100"/>
        </p:scale>
        <p:origin x="1992"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i="1">
              <a:latin typeface="GT Walsheim Medium" pitchFamily="2"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D562E9-F970-40C5-8076-BA5383048925}" type="datetimeFigureOut">
              <a:rPr lang="en-GB" i="1" smtClean="0">
                <a:latin typeface="GT Walsheim Medium" pitchFamily="2" charset="77"/>
              </a:rPr>
              <a:t>12/02/2026</a:t>
            </a:fld>
            <a:endParaRPr lang="en-GB" i="1">
              <a:latin typeface="GT Walsheim Medium" pitchFamily="2"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i="1">
              <a:latin typeface="GT Walsheim Medium" pitchFamily="2"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17BDD4-EA2B-47CA-A27F-5DCC43F23FEF}" type="slidenum">
              <a:rPr lang="en-GB" i="1" smtClean="0">
                <a:latin typeface="GT Walsheim Medium" pitchFamily="2" charset="77"/>
              </a:rPr>
              <a:t>‹#›</a:t>
            </a:fld>
            <a:endParaRPr lang="en-GB" i="1">
              <a:latin typeface="GT Walsheim Medium" pitchFamily="2" charset="77"/>
            </a:endParaRPr>
          </a:p>
        </p:txBody>
      </p:sp>
    </p:spTree>
    <p:extLst>
      <p:ext uri="{BB962C8B-B14F-4D97-AF65-F5344CB8AC3E}">
        <p14:creationId xmlns:p14="http://schemas.microsoft.com/office/powerpoint/2010/main" val="2868726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1">
                <a:latin typeface="GT Walsheim Medium" pitchFamily="2" charset="77"/>
              </a:defRPr>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1">
                <a:latin typeface="GT Walsheim Medium" pitchFamily="2" charset="77"/>
              </a:defRPr>
            </a:lvl1pPr>
          </a:lstStyle>
          <a:p>
            <a:fld id="{7CAC0B33-3943-42F1-973C-9CDD51C76BBD}" type="datetimeFigureOut">
              <a:rPr lang="en-GB" smtClean="0"/>
              <a:pPr/>
              <a:t>12/02/2026</a:t>
            </a:fld>
            <a:endParaRPr lang="en-GB"/>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1">
                <a:latin typeface="GT Walsheim Medium" pitchFamily="2" charset="77"/>
              </a:defRPr>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1">
                <a:latin typeface="GT Walsheim Medium" pitchFamily="2" charset="77"/>
              </a:defRPr>
            </a:lvl1pPr>
          </a:lstStyle>
          <a:p>
            <a:fld id="{697381A9-0C9E-4D3A-A28B-AC4E168A57BC}" type="slidenum">
              <a:rPr lang="en-GB" smtClean="0"/>
              <a:pPr/>
              <a:t>‹#›</a:t>
            </a:fld>
            <a:endParaRPr lang="en-GB"/>
          </a:p>
        </p:txBody>
      </p:sp>
    </p:spTree>
    <p:extLst>
      <p:ext uri="{BB962C8B-B14F-4D97-AF65-F5344CB8AC3E}">
        <p14:creationId xmlns:p14="http://schemas.microsoft.com/office/powerpoint/2010/main" val="280089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1" kern="1200">
        <a:solidFill>
          <a:schemeClr val="tx1"/>
        </a:solidFill>
        <a:latin typeface="GT Walsheim Medium" pitchFamily="2"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a:p>
        </p:txBody>
      </p:sp>
    </p:spTree>
    <p:extLst>
      <p:ext uri="{BB962C8B-B14F-4D97-AF65-F5344CB8AC3E}">
        <p14:creationId xmlns:p14="http://schemas.microsoft.com/office/powerpoint/2010/main" val="383537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pPr lvl="0"/>
            <a:r>
              <a:rPr lang="nl-NL" sz="1200" b="1" i="0" kern="1200" dirty="0">
                <a:solidFill>
                  <a:schemeClr val="tx1"/>
                </a:solidFill>
                <a:effectLst/>
                <a:latin typeface="GT Walsheim Medium" pitchFamily="2" charset="77"/>
                <a:ea typeface="+mn-ea"/>
                <a:cs typeface="+mn-cs"/>
              </a:rPr>
              <a:t>Otto </a:t>
            </a:r>
            <a:r>
              <a:rPr lang="nl-NL" sz="1200" b="1" i="0" kern="1200" dirty="0" err="1">
                <a:solidFill>
                  <a:schemeClr val="tx1"/>
                </a:solidFill>
                <a:effectLst/>
                <a:latin typeface="GT Walsheim Medium" pitchFamily="2" charset="77"/>
                <a:ea typeface="+mn-ea"/>
                <a:cs typeface="+mn-cs"/>
              </a:rPr>
              <a:t>Piene</a:t>
            </a:r>
            <a:r>
              <a:rPr lang="nl-NL" sz="1200" b="1" i="0" kern="1200" dirty="0">
                <a:solidFill>
                  <a:schemeClr val="tx1"/>
                </a:solidFill>
                <a:effectLst/>
                <a:latin typeface="GT Walsheim Medium" pitchFamily="2" charset="77"/>
                <a:ea typeface="+mn-ea"/>
                <a:cs typeface="+mn-cs"/>
              </a:rPr>
              <a:t> – </a:t>
            </a:r>
            <a:r>
              <a:rPr lang="nl-NL" sz="1200" b="0" i="0" kern="1200" dirty="0" err="1">
                <a:solidFill>
                  <a:schemeClr val="tx1"/>
                </a:solidFill>
                <a:effectLst/>
                <a:latin typeface="GT Walsheim Medium" pitchFamily="2" charset="77"/>
                <a:ea typeface="+mn-ea"/>
                <a:cs typeface="+mn-cs"/>
              </a:rPr>
              <a:t>Plusquamperfect</a:t>
            </a:r>
            <a:r>
              <a:rPr lang="nl-NL" sz="1200" b="0" i="0" kern="1200" dirty="0">
                <a:solidFill>
                  <a:schemeClr val="tx1"/>
                </a:solidFill>
                <a:effectLst/>
                <a:latin typeface="GT Walsheim Medium" pitchFamily="2" charset="77"/>
                <a:ea typeface="+mn-ea"/>
                <a:cs typeface="+mn-cs"/>
              </a:rPr>
              <a:t> (Past Perfect </a:t>
            </a:r>
            <a:r>
              <a:rPr lang="nl-NL" sz="1200" b="0" i="0" kern="1200" dirty="0" err="1">
                <a:solidFill>
                  <a:schemeClr val="tx1"/>
                </a:solidFill>
                <a:effectLst/>
                <a:latin typeface="GT Walsheim Medium" pitchFamily="2" charset="77"/>
                <a:ea typeface="+mn-ea"/>
                <a:cs typeface="+mn-cs"/>
              </a:rPr>
              <a:t>Participle</a:t>
            </a:r>
            <a:r>
              <a:rPr lang="nl-NL" sz="1200" b="0" i="0" kern="1200" dirty="0">
                <a:solidFill>
                  <a:schemeClr val="tx1"/>
                </a:solidFill>
                <a:effectLst/>
                <a:latin typeface="GT Walsheim Medium" pitchFamily="2" charset="77"/>
                <a:ea typeface="+mn-ea"/>
                <a:cs typeface="+mn-cs"/>
              </a:rPr>
              <a:t>)</a:t>
            </a:r>
          </a:p>
          <a:p>
            <a:endParaRPr lang="nl-NL" sz="1200" b="0" i="0" kern="1200" dirty="0">
              <a:solidFill>
                <a:schemeClr val="tx1"/>
              </a:solidFill>
              <a:effectLst/>
              <a:latin typeface="GT Walsheim Medium" pitchFamily="2" charset="77"/>
              <a:ea typeface="+mn-ea"/>
              <a:cs typeface="+mn-cs"/>
            </a:endParaRP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Laat de leerlingen eerst kort in stilte kijken. Vraag: ‘Van welk materiaal denk je dat dit kunstwerk is gemaakt? Waar zie je dat aan?’ Wissel klassikaal uit.</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Leg uit dat </a:t>
            </a:r>
            <a:r>
              <a:rPr lang="nl-NL" sz="1200" b="0" i="0" kern="1200" dirty="0" err="1">
                <a:solidFill>
                  <a:schemeClr val="tx1"/>
                </a:solidFill>
                <a:effectLst/>
                <a:latin typeface="GT Walsheim Medium" pitchFamily="2" charset="77"/>
                <a:ea typeface="+mn-ea"/>
                <a:cs typeface="+mn-cs"/>
              </a:rPr>
              <a:t>Piene</a:t>
            </a:r>
            <a:r>
              <a:rPr lang="nl-NL" sz="1200" b="0" i="0" kern="1200" dirty="0">
                <a:solidFill>
                  <a:schemeClr val="tx1"/>
                </a:solidFill>
                <a:effectLst/>
                <a:latin typeface="GT Walsheim Medium" pitchFamily="2" charset="77"/>
                <a:ea typeface="+mn-ea"/>
                <a:cs typeface="+mn-cs"/>
              </a:rPr>
              <a:t> abstracte kunst maakt. Hij maakt dus alleen vormen en kleuren en niet iets dat lijkt op iets in de werkelijkheid. Je kan er zelf van alles in zien. Wat zien de leerlingen erin? Wissel klassikaal uit.</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Bekijk samen de korte filmclip via de link op SLIDE 11 (0.39) en kom terug op de eerste vraag. Sluit af door informatie over de kunstenaar te delen (zie hieronder).</a:t>
            </a:r>
            <a:r>
              <a:rPr lang="nl-NL" i="0" dirty="0">
                <a:effectLst/>
              </a:rPr>
              <a:t> </a:t>
            </a: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Otto </a:t>
            </a:r>
            <a:r>
              <a:rPr lang="nl-NL" sz="1200" b="0" i="0" kern="1200" dirty="0" err="1">
                <a:solidFill>
                  <a:schemeClr val="tx1"/>
                </a:solidFill>
                <a:effectLst/>
                <a:latin typeface="GT Walsheim Medium" pitchFamily="2" charset="77"/>
                <a:ea typeface="+mn-ea"/>
                <a:cs typeface="+mn-cs"/>
              </a:rPr>
              <a:t>Piene</a:t>
            </a:r>
            <a:r>
              <a:rPr lang="nl-NL" sz="1200" b="0" i="0" kern="1200" dirty="0">
                <a:solidFill>
                  <a:schemeClr val="tx1"/>
                </a:solidFill>
                <a:effectLst/>
                <a:latin typeface="GT Walsheim Medium" pitchFamily="2" charset="77"/>
                <a:ea typeface="+mn-ea"/>
                <a:cs typeface="+mn-cs"/>
              </a:rPr>
              <a:t> maakt abstracte kunst door ongebruikelijke materialen en werkmethoden te gebruiken. Hij hoorde bij de kunstenaarsgroep Zero. Zero-kunstenaars onderzochten nieuwe, vaak ook alledaagse materialen en maakwijzen in hun werk. Ze zochten een radicale breuk met de kunst van voor hun tijd. Niet het onderwerp of de voorstelling van het kunstwerk was belangrijk, maar de manier waarop het kunstwerk werd gemaakt. Chemische en natuurlijke processen bepalen bij </a:t>
            </a:r>
            <a:r>
              <a:rPr lang="nl-NL" sz="1200" b="0" i="0" kern="1200" dirty="0" err="1">
                <a:solidFill>
                  <a:schemeClr val="tx1"/>
                </a:solidFill>
                <a:effectLst/>
                <a:latin typeface="GT Walsheim Medium" pitchFamily="2" charset="77"/>
                <a:ea typeface="+mn-ea"/>
                <a:cs typeface="+mn-cs"/>
              </a:rPr>
              <a:t>Piene</a:t>
            </a:r>
            <a:r>
              <a:rPr lang="nl-NL" sz="1200" b="0" i="0" kern="1200" dirty="0">
                <a:solidFill>
                  <a:schemeClr val="tx1"/>
                </a:solidFill>
                <a:effectLst/>
                <a:latin typeface="GT Walsheim Medium" pitchFamily="2" charset="77"/>
                <a:ea typeface="+mn-ea"/>
                <a:cs typeface="+mn-cs"/>
              </a:rPr>
              <a:t> in grote mate hoe het werk eruit komt te zien en zijn dus veel belangrijker dan een uiteindelijk voorstelling.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Wil je meer weten? Meer informatie vind je hier: </a:t>
            </a:r>
            <a:r>
              <a:rPr lang="nl-NL" sz="1200" b="0" i="0" u="sng" kern="1200" dirty="0" err="1">
                <a:solidFill>
                  <a:schemeClr val="tx1"/>
                </a:solidFill>
                <a:effectLst/>
                <a:latin typeface="GT Walsheim Medium" pitchFamily="2" charset="77"/>
                <a:ea typeface="+mn-ea"/>
                <a:cs typeface="+mn-cs"/>
              </a:rPr>
              <a:t>https</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muizenest.nl</a:t>
            </a:r>
            <a:r>
              <a:rPr lang="nl-NL" sz="1200" b="0" i="0" u="sng" kern="1200" dirty="0">
                <a:solidFill>
                  <a:schemeClr val="tx1"/>
                </a:solidFill>
                <a:effectLst/>
                <a:latin typeface="GT Walsheim Medium" pitchFamily="2" charset="77"/>
                <a:ea typeface="+mn-ea"/>
                <a:cs typeface="+mn-cs"/>
              </a:rPr>
              <a:t>/2020/06/23/</a:t>
            </a:r>
            <a:r>
              <a:rPr lang="nl-NL" sz="1200" b="0" i="0" u="sng" kern="1200" dirty="0" err="1">
                <a:solidFill>
                  <a:schemeClr val="tx1"/>
                </a:solidFill>
                <a:effectLst/>
                <a:latin typeface="GT Walsheim Medium" pitchFamily="2" charset="77"/>
                <a:ea typeface="+mn-ea"/>
                <a:cs typeface="+mn-cs"/>
              </a:rPr>
              <a:t>otto-piene</a:t>
            </a:r>
            <a:r>
              <a:rPr lang="nl-NL" sz="1200" b="0" i="0" u="sng" kern="1200" dirty="0">
                <a:solidFill>
                  <a:schemeClr val="tx1"/>
                </a:solidFill>
                <a:effectLst/>
                <a:latin typeface="GT Walsheim Medium" pitchFamily="2" charset="77"/>
                <a:ea typeface="+mn-ea"/>
                <a:cs typeface="+mn-cs"/>
              </a:rPr>
              <a:t>/</a:t>
            </a:r>
            <a:r>
              <a:rPr lang="nl-NL" sz="1200" b="0" i="0" kern="1200" dirty="0">
                <a:solidFill>
                  <a:schemeClr val="tx1"/>
                </a:solidFill>
                <a:effectLst/>
                <a:latin typeface="GT Walsheim Medium" pitchFamily="2" charset="77"/>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10</a:t>
            </a:fld>
            <a:endParaRPr lang="en-GB"/>
          </a:p>
        </p:txBody>
      </p:sp>
    </p:spTree>
    <p:extLst>
      <p:ext uri="{BB962C8B-B14F-4D97-AF65-F5344CB8AC3E}">
        <p14:creationId xmlns:p14="http://schemas.microsoft.com/office/powerpoint/2010/main" val="368333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11</a:t>
            </a:fld>
            <a:endParaRPr lang="en-GB"/>
          </a:p>
        </p:txBody>
      </p:sp>
    </p:spTree>
    <p:extLst>
      <p:ext uri="{BB962C8B-B14F-4D97-AF65-F5344CB8AC3E}">
        <p14:creationId xmlns:p14="http://schemas.microsoft.com/office/powerpoint/2010/main" val="2970532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b="1" i="0" kern="1200" dirty="0">
                <a:solidFill>
                  <a:schemeClr val="tx1"/>
                </a:solidFill>
                <a:effectLst/>
                <a:latin typeface="GT Walsheim Medium" pitchFamily="2" charset="77"/>
                <a:ea typeface="+mn-ea"/>
                <a:cs typeface="+mn-cs"/>
              </a:rPr>
              <a:t>Studio Daan Roosegaarde – </a:t>
            </a:r>
            <a:r>
              <a:rPr lang="nl-NL" sz="1200" b="0" i="0" kern="1200" dirty="0">
                <a:solidFill>
                  <a:schemeClr val="tx1"/>
                </a:solidFill>
                <a:effectLst/>
                <a:latin typeface="GT Walsheim Medium" pitchFamily="2" charset="77"/>
                <a:ea typeface="+mn-ea"/>
                <a:cs typeface="+mn-cs"/>
              </a:rPr>
              <a:t>Project </a:t>
            </a:r>
            <a:r>
              <a:rPr lang="nl-NL" sz="1200" b="0" i="0" kern="1200" dirty="0" err="1">
                <a:solidFill>
                  <a:schemeClr val="tx1"/>
                </a:solidFill>
                <a:effectLst/>
                <a:latin typeface="GT Walsheim Medium" pitchFamily="2" charset="77"/>
                <a:ea typeface="+mn-ea"/>
                <a:cs typeface="+mn-cs"/>
              </a:rPr>
              <a:t>Grow</a:t>
            </a:r>
            <a:endParaRPr lang="nl-NL" sz="1200" b="0" i="0" kern="1200" dirty="0">
              <a:solidFill>
                <a:schemeClr val="tx1"/>
              </a:solidFill>
              <a:effectLst/>
              <a:latin typeface="GT Walsheim Medium" pitchFamily="2" charset="77"/>
              <a:ea typeface="+mn-ea"/>
              <a:cs typeface="+mn-cs"/>
            </a:endParaRPr>
          </a:p>
          <a:p>
            <a:pPr lvl="0"/>
            <a:endParaRPr lang="nl-NL" sz="1200" b="0" i="0" kern="1200" dirty="0">
              <a:solidFill>
                <a:schemeClr val="tx1"/>
              </a:solidFill>
              <a:effectLst/>
              <a:latin typeface="GT Walsheim Medium" pitchFamily="2" charset="77"/>
              <a:ea typeface="+mn-ea"/>
              <a:cs typeface="+mn-cs"/>
            </a:endParaRP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Laat de leerlingen eerst kort in stilte kijken. Vraag: ‘Als jij een nieuwe titel zou mogen verzinnen voor dit kunstwerk, hoe zou die dan luiden?’ Wissel klassikaal uit en vraag de leerlingen om hun antwoord uit te leggen door hun titel te verbinden aan wat zij zien. </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Deel informatie over de kunstenaar (zie hieronder) en bekijk daarna samen het filmpje (SLIDE 13). </a:t>
            </a:r>
          </a:p>
          <a:p>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Studio Daan Roosegaarde is altijd op zoek naar manieren hoe kunst kan bijdragen aan wetenschappelijke vraagstukken. ‘</a:t>
            </a:r>
            <a:r>
              <a:rPr lang="nl-NL" sz="1200" b="0" i="0" kern="1200" dirty="0" err="1">
                <a:solidFill>
                  <a:schemeClr val="tx1"/>
                </a:solidFill>
                <a:effectLst/>
                <a:latin typeface="GT Walsheim Medium" pitchFamily="2" charset="77"/>
                <a:ea typeface="+mn-ea"/>
                <a:cs typeface="+mn-cs"/>
              </a:rPr>
              <a:t>Grow</a:t>
            </a:r>
            <a:r>
              <a:rPr lang="nl-NL" sz="1200" b="0" i="0" kern="1200" dirty="0">
                <a:solidFill>
                  <a:schemeClr val="tx1"/>
                </a:solidFill>
                <a:effectLst/>
                <a:latin typeface="GT Walsheim Medium" pitchFamily="2" charset="77"/>
                <a:ea typeface="+mn-ea"/>
                <a:cs typeface="+mn-cs"/>
              </a:rPr>
              <a:t>’ is een voorbeeld van een project dat door recente, wetenschappelijke inzichten tot stand is gekomen. Het gebruiken van licht op boerenakkers kan het gebruik van pesticiden vervangen en bijdragen aan het vinden van oplossingen voor de klimaatcrisis. Roosegaarde is een goed voorbeeld van een kunstenaar die letterlijk de wetenschap opzoekt met zijn kunst en kunst gebruikt om wetenschappelijke vraagstukken meer aandacht te geven.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Wil je meer weten? Meer informatie vind je hier: </a:t>
            </a:r>
            <a:r>
              <a:rPr lang="nl-NL" sz="1200" b="0" i="0" u="sng" kern="1200" dirty="0" err="1">
                <a:solidFill>
                  <a:schemeClr val="tx1"/>
                </a:solidFill>
                <a:effectLst/>
                <a:latin typeface="GT Walsheim Medium" pitchFamily="2" charset="77"/>
                <a:ea typeface="+mn-ea"/>
                <a:cs typeface="+mn-cs"/>
              </a:rPr>
              <a:t>https</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www.nlmagazine.nl</a:t>
            </a:r>
            <a:r>
              <a:rPr lang="nl-NL" sz="1200" b="0" i="0" u="sng" kern="1200" dirty="0">
                <a:solidFill>
                  <a:schemeClr val="tx1"/>
                </a:solidFill>
                <a:effectLst/>
                <a:latin typeface="GT Walsheim Medium" pitchFamily="2" charset="77"/>
                <a:ea typeface="+mn-ea"/>
                <a:cs typeface="+mn-cs"/>
              </a:rPr>
              <a:t>/cultuur-uitgaan1/cultuur-uitgaan/1506-20-000-m2-kunstwerk-grow-door-daan-roosegaarde-toont-de-schoonheid-van-landbouw</a:t>
            </a:r>
            <a:r>
              <a:rPr lang="nl-NL" sz="1200" b="0" i="0" kern="1200" dirty="0">
                <a:solidFill>
                  <a:schemeClr val="tx1"/>
                </a:solidFill>
                <a:effectLst/>
                <a:latin typeface="GT Walsheim Medium" pitchFamily="2" charset="77"/>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12</a:t>
            </a:fld>
            <a:endParaRPr lang="en-GB"/>
          </a:p>
        </p:txBody>
      </p:sp>
    </p:spTree>
    <p:extLst>
      <p:ext uri="{BB962C8B-B14F-4D97-AF65-F5344CB8AC3E}">
        <p14:creationId xmlns:p14="http://schemas.microsoft.com/office/powerpoint/2010/main" val="2103787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filmclip duurt 2.50.</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13</a:t>
            </a:fld>
            <a:endParaRPr lang="en-GB"/>
          </a:p>
        </p:txBody>
      </p:sp>
    </p:spTree>
    <p:extLst>
      <p:ext uri="{BB962C8B-B14F-4D97-AF65-F5344CB8AC3E}">
        <p14:creationId xmlns:p14="http://schemas.microsoft.com/office/powerpoint/2010/main" val="279016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lvl="0"/>
            <a:r>
              <a:rPr lang="nl-NL" sz="1200" b="1" i="0" kern="1200" dirty="0">
                <a:solidFill>
                  <a:schemeClr val="tx1"/>
                </a:solidFill>
                <a:effectLst/>
                <a:latin typeface="GT Walsheim Medium" pitchFamily="2" charset="77"/>
                <a:ea typeface="+mn-ea"/>
                <a:cs typeface="+mn-cs"/>
              </a:rPr>
              <a:t>Wim T. Schippers – </a:t>
            </a:r>
            <a:r>
              <a:rPr lang="nl-NL" sz="1200" b="0" i="0" kern="1200" dirty="0">
                <a:solidFill>
                  <a:schemeClr val="tx1"/>
                </a:solidFill>
                <a:effectLst/>
                <a:latin typeface="GT Walsheim Medium" pitchFamily="2" charset="77"/>
                <a:ea typeface="+mn-ea"/>
                <a:cs typeface="+mn-cs"/>
              </a:rPr>
              <a:t>Het torentje van </a:t>
            </a:r>
            <a:r>
              <a:rPr lang="nl-NL" sz="1200" b="0" i="0" kern="1200" dirty="0" err="1">
                <a:solidFill>
                  <a:schemeClr val="tx1"/>
                </a:solidFill>
                <a:effectLst/>
                <a:latin typeface="GT Walsheim Medium" pitchFamily="2" charset="77"/>
                <a:ea typeface="+mn-ea"/>
                <a:cs typeface="+mn-cs"/>
              </a:rPr>
              <a:t>Drienerlo</a:t>
            </a:r>
            <a:endParaRPr lang="nl-NL" sz="1200" b="0" i="0" kern="1200" dirty="0">
              <a:solidFill>
                <a:schemeClr val="tx1"/>
              </a:solidFill>
              <a:effectLst/>
              <a:latin typeface="GT Walsheim Medium" pitchFamily="2" charset="77"/>
              <a:ea typeface="+mn-ea"/>
              <a:cs typeface="+mn-cs"/>
            </a:endParaRP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Laat de leerlingen eerst kort in stilte kijken. Vraag: </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a:t>
            </a:r>
            <a:r>
              <a:rPr lang="nl-NL" sz="1200" b="1" i="0" kern="1200" dirty="0">
                <a:solidFill>
                  <a:schemeClr val="tx1"/>
                </a:solidFill>
                <a:effectLst/>
                <a:latin typeface="GT Walsheim Medium" pitchFamily="2" charset="77"/>
                <a:ea typeface="+mn-ea"/>
                <a:cs typeface="+mn-cs"/>
              </a:rPr>
              <a:t>Wat gebeurt hier?’ </a:t>
            </a:r>
            <a:r>
              <a:rPr lang="nl-NL" sz="1200" b="0" i="0" kern="1200" dirty="0">
                <a:solidFill>
                  <a:schemeClr val="tx1"/>
                </a:solidFill>
                <a:effectLst/>
                <a:latin typeface="GT Walsheim Medium" pitchFamily="2" charset="77"/>
                <a:ea typeface="+mn-ea"/>
                <a:cs typeface="+mn-cs"/>
              </a:rPr>
              <a:t>Als iemand hierop een antwoord geeft, vraag dan door: </a:t>
            </a:r>
          </a:p>
          <a:p>
            <a:pPr marL="228600" indent="-22860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‘Wat zie je dat je dit zegt?’ </a:t>
            </a:r>
            <a:r>
              <a:rPr lang="nl-NL" sz="1200" b="0" i="0" kern="1200" dirty="0">
                <a:solidFill>
                  <a:schemeClr val="tx1"/>
                </a:solidFill>
                <a:effectLst/>
                <a:latin typeface="GT Walsheim Medium" pitchFamily="2" charset="77"/>
                <a:ea typeface="+mn-ea"/>
                <a:cs typeface="+mn-cs"/>
              </a:rPr>
              <a:t>en:</a:t>
            </a:r>
          </a:p>
          <a:p>
            <a:pPr marL="228600" indent="-22860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‘Wat kunnen we nog meer ontdekken?’ </a:t>
            </a:r>
            <a:r>
              <a:rPr lang="nl-NL" sz="1200" b="0" i="0" kern="1200" dirty="0">
                <a:solidFill>
                  <a:schemeClr val="tx1"/>
                </a:solidFill>
                <a:effectLst/>
                <a:latin typeface="GT Walsheim Medium" pitchFamily="2" charset="77"/>
                <a:ea typeface="+mn-ea"/>
                <a:cs typeface="+mn-cs"/>
              </a:rPr>
              <a:t>(Door deze vraag te stellen verbreedt je het perspectief door andere leerlingen het woord te geven.)</a:t>
            </a:r>
          </a:p>
          <a:p>
            <a:pPr marL="228600" indent="-22860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Deze laatste twee vragen herhaal je een aantal keer, net zolang het interessant blijft.</a:t>
            </a:r>
          </a:p>
          <a:p>
            <a:pPr marL="228600" lvl="0" indent="-228600">
              <a:buFont typeface="+mj-lt"/>
              <a:buAutoNum type="arabicPeriod" startAt="2"/>
            </a:pPr>
            <a:r>
              <a:rPr lang="nl-NL" sz="1200" b="0" i="0" kern="1200" dirty="0">
                <a:solidFill>
                  <a:schemeClr val="tx1"/>
                </a:solidFill>
                <a:effectLst/>
                <a:latin typeface="GT Walsheim Medium" pitchFamily="2" charset="77"/>
                <a:ea typeface="+mn-ea"/>
                <a:cs typeface="+mn-cs"/>
              </a:rPr>
              <a:t>Hierna deel je informatie over het kunstwerk (zie: hieronder). </a:t>
            </a:r>
          </a:p>
          <a:p>
            <a:pPr marL="228600" lvl="0" indent="-228600">
              <a:buFont typeface="+mj-lt"/>
              <a:buAutoNum type="arabicPeriod" startAt="2"/>
            </a:pPr>
            <a:r>
              <a:rPr lang="nl-NL" sz="1200" b="0" i="0" kern="1200" dirty="0">
                <a:solidFill>
                  <a:schemeClr val="tx1"/>
                </a:solidFill>
                <a:effectLst/>
                <a:latin typeface="GT Walsheim Medium" pitchFamily="2" charset="77"/>
                <a:ea typeface="+mn-ea"/>
                <a:cs typeface="+mn-cs"/>
              </a:rPr>
              <a:t>Vraag daarna: ‘Vinden jullie het eigenlijk belangrijk om de waarheid te weten over iets?’, ‘Waarom wel of niet?’, of: ‘Wanneer wel, en wanneer niet?’.</a:t>
            </a:r>
            <a:r>
              <a:rPr lang="nl-NL" i="0" dirty="0">
                <a:effectLst/>
              </a:rPr>
              <a:t> </a:t>
            </a: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Wim T. Schippers maakt absurdistische en humoristische kunst. Met dit kunstwerk zet hij de wetenschap voor gek en reflecteert op hoe wetenschap (on)waarheden onderzoekt, verspreidt en verkondigt. Het kerkje is geplaatst op de campus van de universiteit van Twente. Dat is een plek waar mensen op zoek zijn naar waarheid door onderzoek te doen. Onderdeel van het kunstwerk zijn allerlei verzonnen verhalen die Schippers verspreidde over de betekenis ervan en over wat mensen ervan vonden. Belangrijker nog dan het uiteindelijke kunstwerk, is voor Schippers hoe er door mensen over gepraat wordt en hoe het wordt geïnterpreteerd. Schippers verspreidt met zijn kunstwerk onwaarheden, speelt met onze ideeën over feiten en fictie, en kiest daarvoor uitgerekend een plek waar (het zoeken naar) de waarheid heel belangrijk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Wil je meer weten? Meer informatie vind je hier: </a:t>
            </a:r>
            <a:r>
              <a:rPr lang="nl-NL" sz="1200" b="0" i="0" u="sng" kern="1200" dirty="0" err="1">
                <a:solidFill>
                  <a:schemeClr val="tx1"/>
                </a:solidFill>
                <a:effectLst/>
                <a:latin typeface="GT Walsheim Medium" pitchFamily="2" charset="77"/>
                <a:ea typeface="+mn-ea"/>
                <a:cs typeface="+mn-cs"/>
              </a:rPr>
              <a:t>https</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www.utoday.nl</a:t>
            </a:r>
            <a:r>
              <a:rPr lang="nl-NL" sz="1200" b="0" i="0" u="sng" kern="1200" dirty="0">
                <a:solidFill>
                  <a:schemeClr val="tx1"/>
                </a:solidFill>
                <a:effectLst/>
                <a:latin typeface="GT Walsheim Medium" pitchFamily="2" charset="77"/>
                <a:ea typeface="+mn-ea"/>
                <a:cs typeface="+mn-cs"/>
              </a:rPr>
              <a:t>/opinion/70455/lange-neus-naar-de-wetenschap</a:t>
            </a: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14</a:t>
            </a:fld>
            <a:endParaRPr lang="en-GB"/>
          </a:p>
        </p:txBody>
      </p:sp>
    </p:spTree>
    <p:extLst>
      <p:ext uri="{BB962C8B-B14F-4D97-AF65-F5344CB8AC3E}">
        <p14:creationId xmlns:p14="http://schemas.microsoft.com/office/powerpoint/2010/main" val="351908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63FE-12FA-76F4-9EB0-00C8BEB010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F71FB3-D731-D88C-CEAA-88C838610EA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EDF8E2A-3D93-ADB9-9BB0-E6BC9F2745FE}"/>
              </a:ext>
            </a:extLst>
          </p:cNvPr>
          <p:cNvSpPr>
            <a:spLocks noGrp="1"/>
          </p:cNvSpPr>
          <p:nvPr>
            <p:ph type="body" idx="1"/>
          </p:nvPr>
        </p:nvSpPr>
        <p:spPr/>
        <p:txBody>
          <a:bodyPr>
            <a:normAutofit fontScale="40000" lnSpcReduction="20000"/>
          </a:bodyPr>
          <a:lstStyle/>
          <a:p>
            <a:r>
              <a:rPr lang="nl-NL" sz="1200" b="1" i="0" kern="1200" dirty="0">
                <a:solidFill>
                  <a:schemeClr val="tx1"/>
                </a:solidFill>
                <a:effectLst/>
                <a:latin typeface="GT Walsheim Medium" pitchFamily="2" charset="77"/>
                <a:ea typeface="+mn-ea"/>
                <a:cs typeface="+mn-cs"/>
              </a:rPr>
              <a:t>SLIDE 14-19 ONDERZOEKEN: EXPERIMENTEN MET KUNST</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20 minuten (klassikaal of in circuitvorm/ zelfstandig)</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Doel</a:t>
            </a:r>
            <a:endParaRPr lang="nl-NL" sz="1200" b="0" i="0" kern="1200" dirty="0">
              <a:solidFill>
                <a:schemeClr val="tx1"/>
              </a:solidFill>
              <a:effectLst/>
              <a:latin typeface="GT Walsheim Medium" pitchFamily="2" charset="77"/>
              <a:ea typeface="+mn-ea"/>
              <a:cs typeface="+mn-cs"/>
            </a:endParaRPr>
          </a:p>
          <a:p>
            <a:pPr lvl="0"/>
            <a:r>
              <a:rPr lang="nl-NL" sz="1200" b="0" i="0" kern="1200" dirty="0">
                <a:solidFill>
                  <a:schemeClr val="tx1"/>
                </a:solidFill>
                <a:effectLst/>
                <a:latin typeface="GT Walsheim Medium" pitchFamily="2" charset="77"/>
                <a:ea typeface="+mn-ea"/>
                <a:cs typeface="+mn-cs"/>
              </a:rPr>
              <a:t>Leerlingen onderzoeken zelfstandig hoe Trial &amp; Error een rol speelt in vijf technische en verbeeldende beeldende experimenten.</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Wat? </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 </a:t>
            </a:r>
          </a:p>
          <a:p>
            <a:r>
              <a:rPr lang="nl-NL" sz="1200" b="0" i="0" u="sng" kern="1200" dirty="0">
                <a:solidFill>
                  <a:schemeClr val="tx1"/>
                </a:solidFill>
                <a:effectLst/>
                <a:latin typeface="GT Walsheim Medium" pitchFamily="2" charset="77"/>
                <a:ea typeface="+mn-ea"/>
                <a:cs typeface="+mn-cs"/>
              </a:rPr>
              <a:t>VOORBEREIDING</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Kies van tevoren of je de experimenten liever klassikaal uitvoert (kies er in dat geval 3 en hou het tempo erin: 5 minuten per experiment), of de leerlingen op eigen tempo zelf aan de slag laat gaan. Je kunt in dat geval kiezen voor een roulatiecircuit, of de leerlingen op hun eigen plek laten werken.</a:t>
            </a:r>
          </a:p>
          <a:p>
            <a:pPr marL="228600" indent="-22860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Kies je voor een klassikale uitvoering. Leg dan per experiment kort uit wat er van de leerlingen wordt verwacht, maar niet te veel, want het gaat immers om het experiment, het uitproberen en onderzoeken.</a:t>
            </a:r>
          </a:p>
          <a:p>
            <a:pPr marL="228600" indent="-228600">
              <a:buFont typeface="Arial" panose="020B0604020202020204" pitchFamily="34" charset="0"/>
              <a:buChar char="•"/>
            </a:pPr>
            <a:endParaRPr lang="nl-NL" sz="1200" b="0" i="0" kern="1200" dirty="0">
              <a:solidFill>
                <a:schemeClr val="tx1"/>
              </a:solidFill>
              <a:effectLst/>
              <a:latin typeface="GT Walsheim Medium" pitchFamily="2" charset="77"/>
              <a:ea typeface="+mn-ea"/>
              <a:cs typeface="+mn-cs"/>
            </a:endParaRPr>
          </a:p>
          <a:p>
            <a:pPr marL="228600" indent="-228600">
              <a:buFont typeface="+mj-lt"/>
              <a:buAutoNum type="arabicPeriod" startAt="2"/>
            </a:pPr>
            <a:r>
              <a:rPr lang="nl-NL" sz="1200" b="0" i="0" kern="1200" dirty="0">
                <a:solidFill>
                  <a:schemeClr val="tx1"/>
                </a:solidFill>
                <a:effectLst/>
                <a:latin typeface="GT Walsheim Medium" pitchFamily="2" charset="77"/>
                <a:ea typeface="+mn-ea"/>
                <a:cs typeface="+mn-cs"/>
              </a:rPr>
              <a:t>Deel in beide gevallen de opdrachtkaarten uit (handleiding-BIJLAGE 1), zodat leerlingen zelf aan de slag kunnen, en zorg dat de materialen op een duidelijke plek liggen waar ze deze kunnen pakken. </a:t>
            </a:r>
          </a:p>
          <a:p>
            <a:pPr marL="228600" indent="-22860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Als de leerlingen zelfstandig aan de slag gaan kun je ervoor kiezen ze op gezette tijden te laten rouleren, of dit vrij te laten en de leerlingen zelf te laten bepalen hoe lang ze aan een experiment werken. Dat betekent dat er leerlingen zijn die wellicht de hele tijd met één experiment bezig zijn, terwijl er andere leerlingen zijn die korte tijd besteden aan meerdere experimenten.</a:t>
            </a:r>
          </a:p>
          <a:p>
            <a:r>
              <a:rPr lang="nl-NL" sz="1200" b="0" i="0" kern="1200" dirty="0">
                <a:solidFill>
                  <a:schemeClr val="tx1"/>
                </a:solidFill>
                <a:effectLst/>
                <a:latin typeface="GT Walsheim Medium" pitchFamily="2" charset="77"/>
                <a:ea typeface="+mn-ea"/>
                <a:cs typeface="+mn-cs"/>
              </a:rPr>
              <a:t> </a:t>
            </a:r>
          </a:p>
          <a:p>
            <a:pPr marL="228600" indent="-228600">
              <a:buFont typeface="+mj-lt"/>
              <a:buAutoNum type="arabicPeriod" startAt="3"/>
            </a:pPr>
            <a:r>
              <a:rPr lang="nl-NL" sz="1200" b="0" i="0" kern="1200" dirty="0">
                <a:solidFill>
                  <a:schemeClr val="tx1"/>
                </a:solidFill>
                <a:effectLst/>
                <a:latin typeface="GT Walsheim Medium" pitchFamily="2" charset="77"/>
                <a:ea typeface="+mn-ea"/>
                <a:cs typeface="+mn-cs"/>
              </a:rPr>
              <a:t>Het is de bedoeling dat leerlingen tijdens de experimenten focussen op uitproberen, aanrommelen en onderzoeken. Dat kan frictie geven met de wens om iets ‘moois’ te maken, iets waar je de volledige controle over hebt en die je van tevoren uitdenkt. Maak daarom de bedoeling van deze experimenten expliciet voor leerlingen.</a:t>
            </a:r>
          </a:p>
          <a:p>
            <a:pPr marL="228600" indent="-22860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Het is niet de bedoeling dat er ‘voorbeelden’ op het digiboard worden getoond. Die zijn in de bijlage van de handleiding te vinden (BIJLAGE 3), maar die zijn enkel voor jullie, ter verduidelijking van de opdracht.</a:t>
            </a:r>
          </a:p>
          <a:p>
            <a:r>
              <a:rPr lang="nl-NL" sz="1200" b="0" i="0" kern="1200" dirty="0">
                <a:solidFill>
                  <a:schemeClr val="tx1"/>
                </a:solidFill>
                <a:effectLst/>
                <a:latin typeface="GT Walsheim Medium" pitchFamily="2" charset="77"/>
                <a:ea typeface="+mn-ea"/>
                <a:cs typeface="+mn-cs"/>
              </a:rPr>
              <a:t> </a:t>
            </a:r>
          </a:p>
          <a:p>
            <a:r>
              <a:rPr lang="nl-NL" sz="1200" b="0" i="0" u="sng" kern="1200" dirty="0">
                <a:solidFill>
                  <a:schemeClr val="tx1"/>
                </a:solidFill>
                <a:effectLst/>
                <a:latin typeface="GT Walsheim Medium" pitchFamily="2" charset="77"/>
                <a:ea typeface="+mn-ea"/>
                <a:cs typeface="+mn-cs"/>
              </a:rPr>
              <a:t>INSTRUCTIE </a:t>
            </a:r>
          </a:p>
          <a:p>
            <a:r>
              <a:rPr lang="nl-NL" sz="1200" b="0" i="0" kern="1200" dirty="0">
                <a:solidFill>
                  <a:schemeClr val="tx1"/>
                </a:solidFill>
                <a:effectLst/>
                <a:latin typeface="GT Walsheim Medium" pitchFamily="2" charset="77"/>
                <a:ea typeface="+mn-ea"/>
                <a:cs typeface="+mn-cs"/>
              </a:rPr>
              <a:t>De uitleg van de verschillende experimenten staan op de verschillende opdrachtkaarten (handleiding-BIJLAGE 1) en op de bijbehorende PP-slides. In de Speakernotes bij de PP vind je de benodigde materialen voor de elke opdracht vermeld.</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Er is gekozen voor materialen die in principe op elke school aanwezig zouden moeten zijn (of verzameld kunnen worden door de leerlingen). </a:t>
            </a:r>
          </a:p>
          <a:p>
            <a:r>
              <a:rPr lang="nl-NL" sz="1200" b="0" i="0" kern="1200" dirty="0">
                <a:solidFill>
                  <a:schemeClr val="tx1"/>
                </a:solidFill>
                <a:effectLst/>
                <a:latin typeface="GT Walsheim Medium" pitchFamily="2" charset="77"/>
                <a:ea typeface="+mn-ea"/>
                <a:cs typeface="+mn-cs"/>
              </a:rPr>
              <a:t> </a:t>
            </a:r>
          </a:p>
          <a:p>
            <a:r>
              <a:rPr lang="nl-NL" sz="1200" b="0" i="0" u="sng" kern="1200" dirty="0">
                <a:solidFill>
                  <a:schemeClr val="tx1"/>
                </a:solidFill>
                <a:effectLst/>
                <a:latin typeface="GT Walsheim Medium" pitchFamily="2" charset="77"/>
                <a:ea typeface="+mn-ea"/>
                <a:cs typeface="+mn-cs"/>
              </a:rPr>
              <a:t>JOUW ROL - DIFFERENTIATIE</a:t>
            </a:r>
          </a:p>
          <a:p>
            <a:r>
              <a:rPr lang="nl-NL" sz="1200" b="0" i="0" kern="1200" dirty="0">
                <a:solidFill>
                  <a:schemeClr val="tx1"/>
                </a:solidFill>
                <a:effectLst/>
                <a:latin typeface="GT Walsheim Medium" pitchFamily="2" charset="77"/>
                <a:ea typeface="+mn-ea"/>
                <a:cs typeface="+mn-cs"/>
              </a:rPr>
              <a:t>Hieronder kun je lezen hoe je het proces zo soepel mogelijk begeleidt en mogelijkheden tot differentiatie.</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In de begeleiding is het belangrijk om leerlingen te complimenteren op houding, inzet en proces. En niet (alleen) op hoe het werk eruitzien. Vier met de leerling mislukkingen en experimenteerdrift. Gaat er iets mis of anders dan verwacht? Dat is precies de bedoeling!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Probeer zelf ook woorden als ‘mooi’ te vermijden, zodat de focus daar niet op komt te liggen. Gebruik liever woorden als ‘creatief’, ‘origineel’, of ‘dapper’. </a:t>
            </a:r>
          </a:p>
          <a:p>
            <a:r>
              <a:rPr lang="nl-NL" sz="1200" b="0" i="0" kern="1200" dirty="0">
                <a:solidFill>
                  <a:schemeClr val="tx1"/>
                </a:solidFill>
                <a:effectLst/>
                <a:latin typeface="GT Walsheim Medium" pitchFamily="2" charset="77"/>
                <a:ea typeface="+mn-ea"/>
                <a:cs typeface="+mn-cs"/>
              </a:rPr>
              <a:t> </a:t>
            </a:r>
          </a:p>
          <a:p>
            <a:r>
              <a:rPr lang="nl-NL" sz="1200" b="0" i="1" kern="1200" dirty="0">
                <a:solidFill>
                  <a:schemeClr val="tx1"/>
                </a:solidFill>
                <a:effectLst/>
                <a:latin typeface="GT Walsheim Medium" pitchFamily="2" charset="77"/>
                <a:ea typeface="+mn-ea"/>
                <a:cs typeface="+mn-cs"/>
              </a:rPr>
              <a:t>Op weg helpen</a:t>
            </a:r>
          </a:p>
          <a:p>
            <a:r>
              <a:rPr lang="nl-NL" sz="1200" b="0" i="0" kern="1200" dirty="0">
                <a:solidFill>
                  <a:schemeClr val="tx1"/>
                </a:solidFill>
                <a:effectLst/>
                <a:latin typeface="GT Walsheim Medium" pitchFamily="2" charset="77"/>
                <a:ea typeface="+mn-ea"/>
                <a:cs typeface="+mn-cs"/>
              </a:rPr>
              <a:t>Loopt iemand vast? Benoem dat dit precies de bedoeling is. Wetenschappers en kunstenaars kunnen ook twijfelen en balen als er onverwachte dingen gebeuren of als ze iets niet denken te kunnen of weten.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Je kunt even met de leerling meedoen (voordoen), samen de eerste stap bepalen of technisch op weg helpen.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Een vraag stellen om de verbeelding of het onderzoek op weg te helpen, werkt ook goed. Voorbeeldvragen:</a:t>
            </a:r>
          </a:p>
          <a:p>
            <a:pPr marL="171450" lvl="0" indent="-171450">
              <a:buFont typeface="Wingdings" pitchFamily="2" charset="2"/>
              <a:buChar char="ü"/>
            </a:pPr>
            <a:r>
              <a:rPr lang="nl-NL" sz="1200" b="0" i="0" kern="1200" dirty="0">
                <a:solidFill>
                  <a:schemeClr val="tx1"/>
                </a:solidFill>
                <a:effectLst/>
                <a:latin typeface="GT Walsheim Medium" pitchFamily="2" charset="77"/>
                <a:ea typeface="+mn-ea"/>
                <a:cs typeface="+mn-cs"/>
              </a:rPr>
              <a:t>EXP 1: ‘Als dit niet een poot was, maar een ander lichaamsdeel, wat zou het dan kunnen zijn?’ ‘Welk lichaamsdeel zou goed een hoofd kunnen worden?’</a:t>
            </a:r>
          </a:p>
          <a:p>
            <a:pPr marL="171450" lvl="0" indent="-171450">
              <a:buFont typeface="Wingdings" pitchFamily="2" charset="2"/>
              <a:buChar char="ü"/>
            </a:pPr>
            <a:r>
              <a:rPr lang="nl-NL" sz="1200" b="0" i="0" kern="1200" dirty="0">
                <a:solidFill>
                  <a:schemeClr val="tx1"/>
                </a:solidFill>
                <a:effectLst/>
                <a:latin typeface="GT Walsheim Medium" pitchFamily="2" charset="77"/>
                <a:ea typeface="+mn-ea"/>
                <a:cs typeface="+mn-cs"/>
              </a:rPr>
              <a:t>EXP 2: ‘Waar zie je onderdelen van een gezicht? Wat gebeurt er als je je blaadje draait, zie je dan iets? Als je er zelf wat mag bij tekenen, zie je dan iets van een lichaamsdeel?’</a:t>
            </a:r>
          </a:p>
          <a:p>
            <a:pPr marL="171450" lvl="0" indent="-171450">
              <a:buFont typeface="Wingdings" pitchFamily="2" charset="2"/>
              <a:buChar char="ü"/>
            </a:pPr>
            <a:r>
              <a:rPr lang="nl-NL" sz="1200" b="0" i="0" kern="1200" dirty="0">
                <a:solidFill>
                  <a:schemeClr val="tx1"/>
                </a:solidFill>
                <a:effectLst/>
                <a:latin typeface="GT Walsheim Medium" pitchFamily="2" charset="77"/>
                <a:ea typeface="+mn-ea"/>
                <a:cs typeface="+mn-cs"/>
              </a:rPr>
              <a:t>EXP 3: ‘Wat gebeurt er als je je blaadje draait, kantelt, als je hard blaast of zacht, als je tegen het blaadje aantikt met je vinger, etc.?’</a:t>
            </a:r>
          </a:p>
          <a:p>
            <a:pPr marL="171450" lvl="0" indent="-171450">
              <a:buFont typeface="Wingdings" pitchFamily="2" charset="2"/>
              <a:buChar char="ü"/>
            </a:pPr>
            <a:r>
              <a:rPr lang="nl-NL" sz="1200" b="0" i="0" kern="1200" dirty="0">
                <a:solidFill>
                  <a:schemeClr val="tx1"/>
                </a:solidFill>
                <a:effectLst/>
                <a:latin typeface="GT Walsheim Medium" pitchFamily="2" charset="77"/>
                <a:ea typeface="+mn-ea"/>
                <a:cs typeface="+mn-cs"/>
              </a:rPr>
              <a:t>EXP 4: ‘Wat voor bodemvondsten heb je in het museum gezien? Wat zou er nog meer onder de grond kunnen liggen? Heb je zelf wel eens iets gevonden, op het strand bijvoorbeeld?’</a:t>
            </a:r>
          </a:p>
          <a:p>
            <a:pPr marL="171450" lvl="0" indent="-171450">
              <a:buFont typeface="Wingdings" pitchFamily="2" charset="2"/>
              <a:buChar char="ü"/>
            </a:pPr>
            <a:r>
              <a:rPr lang="nl-NL" sz="1200" b="0" i="0" kern="1200" dirty="0">
                <a:solidFill>
                  <a:schemeClr val="tx1"/>
                </a:solidFill>
                <a:effectLst/>
                <a:latin typeface="GT Walsheim Medium" pitchFamily="2" charset="77"/>
                <a:ea typeface="+mn-ea"/>
                <a:cs typeface="+mn-cs"/>
              </a:rPr>
              <a:t>EXP 5: leg uit wat een patroon is: een reeks vormen in een bepaalde volgorde. ‘Kan je twee vormen combineren, en daar een ritme mee creëren?’, ‘Wat gebeurt er als je er een derde aan toevoegt?’</a:t>
            </a:r>
          </a:p>
          <a:p>
            <a:r>
              <a:rPr lang="nl-NL" sz="1200" b="0" i="0" kern="1200" dirty="0">
                <a:solidFill>
                  <a:schemeClr val="tx1"/>
                </a:solidFill>
                <a:effectLst/>
                <a:latin typeface="GT Walsheim Medium" pitchFamily="2" charset="77"/>
                <a:ea typeface="+mn-ea"/>
                <a:cs typeface="+mn-cs"/>
              </a:rPr>
              <a:t> </a:t>
            </a:r>
          </a:p>
          <a:p>
            <a:r>
              <a:rPr lang="nl-NL" sz="1200" b="0" i="1" kern="1200" dirty="0">
                <a:solidFill>
                  <a:schemeClr val="tx1"/>
                </a:solidFill>
                <a:effectLst/>
                <a:latin typeface="GT Walsheim Medium" pitchFamily="2" charset="77"/>
                <a:ea typeface="+mn-ea"/>
                <a:cs typeface="+mn-cs"/>
              </a:rPr>
              <a:t>Uitdagen</a:t>
            </a:r>
          </a:p>
          <a:p>
            <a:r>
              <a:rPr lang="nl-NL" sz="1200" b="0" i="0" kern="1200" dirty="0">
                <a:solidFill>
                  <a:schemeClr val="tx1"/>
                </a:solidFill>
                <a:effectLst/>
                <a:latin typeface="GT Walsheim Medium" pitchFamily="2" charset="77"/>
                <a:ea typeface="+mn-ea"/>
                <a:cs typeface="+mn-cs"/>
              </a:rPr>
              <a:t>Gaat een leerling juist helemaal los? Daag de leerling extra uit. Wat gebeurt er bijvoorbeeld als je twee experimenten combineert? Zou je zelf een nieuwe variant kunnen bedenken op een experiment? </a:t>
            </a:r>
          </a:p>
        </p:txBody>
      </p:sp>
      <p:sp>
        <p:nvSpPr>
          <p:cNvPr id="4" name="Tijdelijke aanduiding voor dianummer 3">
            <a:extLst>
              <a:ext uri="{FF2B5EF4-FFF2-40B4-BE49-F238E27FC236}">
                <a16:creationId xmlns:a16="http://schemas.microsoft.com/office/drawing/2014/main" id="{5083584B-7B61-212C-E29D-F34A24E2098F}"/>
              </a:ext>
            </a:extLst>
          </p:cNvPr>
          <p:cNvSpPr>
            <a:spLocks noGrp="1"/>
          </p:cNvSpPr>
          <p:nvPr>
            <p:ph type="sldNum" sz="quarter" idx="5"/>
          </p:nvPr>
        </p:nvSpPr>
        <p:spPr/>
        <p:txBody>
          <a:bodyPr/>
          <a:lstStyle/>
          <a:p>
            <a:fld id="{697381A9-0C9E-4D3A-A28B-AC4E168A57BC}" type="slidenum">
              <a:rPr lang="en-GB" smtClean="0"/>
              <a:pPr/>
              <a:t>15</a:t>
            </a:fld>
            <a:endParaRPr lang="en-GB"/>
          </a:p>
        </p:txBody>
      </p:sp>
    </p:spTree>
    <p:extLst>
      <p:ext uri="{BB962C8B-B14F-4D97-AF65-F5344CB8AC3E}">
        <p14:creationId xmlns:p14="http://schemas.microsoft.com/office/powerpoint/2010/main" val="63237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Materialen</a:t>
            </a:r>
          </a:p>
          <a:p>
            <a:pPr marL="171450" indent="-171450">
              <a:buFont typeface="Arial" panose="020B0604020202020204" pitchFamily="34" charset="0"/>
              <a:buChar char="•"/>
            </a:pPr>
            <a:r>
              <a:rPr lang="nl-NL" i="0" dirty="0"/>
              <a:t>Afbeeldingen dieren UMU (handleiding-BIJLAGE 2)</a:t>
            </a:r>
          </a:p>
          <a:p>
            <a:pPr marL="171450" indent="-171450">
              <a:buFont typeface="Arial" panose="020B0604020202020204" pitchFamily="34" charset="0"/>
              <a:buChar char="•"/>
            </a:pPr>
            <a:r>
              <a:rPr lang="nl-NL" i="0" dirty="0"/>
              <a:t>A5 papier </a:t>
            </a:r>
          </a:p>
          <a:p>
            <a:pPr marL="171450" indent="-171450">
              <a:buFont typeface="Arial" panose="020B0604020202020204" pitchFamily="34" charset="0"/>
              <a:buChar char="•"/>
            </a:pPr>
            <a:r>
              <a:rPr lang="nl-NL" i="0" dirty="0"/>
              <a:t>Kleurpotloden </a:t>
            </a:r>
          </a:p>
          <a:p>
            <a:pPr marL="171450" indent="-171450">
              <a:buFont typeface="Arial" panose="020B0604020202020204" pitchFamily="34" charset="0"/>
              <a:buChar char="•"/>
            </a:pPr>
            <a:r>
              <a:rPr lang="nl-NL" i="0" dirty="0"/>
              <a:t>Lijm en scharen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16</a:t>
            </a:fld>
            <a:endParaRPr lang="en-GB"/>
          </a:p>
        </p:txBody>
      </p:sp>
    </p:spTree>
    <p:extLst>
      <p:ext uri="{BB962C8B-B14F-4D97-AF65-F5344CB8AC3E}">
        <p14:creationId xmlns:p14="http://schemas.microsoft.com/office/powerpoint/2010/main" val="2856838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Materialen </a:t>
            </a:r>
          </a:p>
          <a:p>
            <a:pPr marL="171450" indent="-171450">
              <a:buFont typeface="Arial" panose="020B0604020202020204" pitchFamily="34" charset="0"/>
              <a:buChar char="•"/>
            </a:pPr>
            <a:r>
              <a:rPr lang="nl-NL" i="0" dirty="0"/>
              <a:t>A5 papier</a:t>
            </a:r>
          </a:p>
          <a:p>
            <a:pPr marL="171450" indent="-171450">
              <a:buFont typeface="Arial" panose="020B0604020202020204" pitchFamily="34" charset="0"/>
              <a:buChar char="•"/>
            </a:pPr>
            <a:r>
              <a:rPr lang="nl-NL" i="0" dirty="0"/>
              <a:t>Grijze potloden</a:t>
            </a:r>
          </a:p>
          <a:p>
            <a:pPr marL="171450" indent="-171450">
              <a:buFont typeface="Arial" panose="020B0604020202020204" pitchFamily="34" charset="0"/>
              <a:buChar char="•"/>
            </a:pPr>
            <a:r>
              <a:rPr lang="nl-NL" i="0" dirty="0"/>
              <a:t>Kleurpotloden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17</a:t>
            </a:fld>
            <a:endParaRPr lang="en-GB"/>
          </a:p>
        </p:txBody>
      </p:sp>
    </p:spTree>
    <p:extLst>
      <p:ext uri="{BB962C8B-B14F-4D97-AF65-F5344CB8AC3E}">
        <p14:creationId xmlns:p14="http://schemas.microsoft.com/office/powerpoint/2010/main" val="984511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t>Materialen</a:t>
            </a:r>
          </a:p>
          <a:p>
            <a:pPr marL="171450" indent="-171450">
              <a:buFont typeface="Arial" panose="020B0604020202020204" pitchFamily="34" charset="0"/>
              <a:buChar char="•"/>
            </a:pPr>
            <a:r>
              <a:rPr lang="nl-NL" b="0" i="0" dirty="0"/>
              <a:t>A5 papier</a:t>
            </a:r>
          </a:p>
          <a:p>
            <a:pPr marL="171450" indent="-171450">
              <a:buFont typeface="Arial" panose="020B0604020202020204" pitchFamily="34" charset="0"/>
              <a:buChar char="•"/>
            </a:pPr>
            <a:r>
              <a:rPr lang="nl-NL" b="0" i="0" dirty="0"/>
              <a:t>Kwasten</a:t>
            </a:r>
          </a:p>
          <a:p>
            <a:pPr marL="171450" indent="-171450">
              <a:buFont typeface="Arial" panose="020B0604020202020204" pitchFamily="34" charset="0"/>
              <a:buChar char="•"/>
            </a:pPr>
            <a:r>
              <a:rPr lang="nl-NL" b="0" i="0" dirty="0"/>
              <a:t>Rietjes</a:t>
            </a:r>
          </a:p>
          <a:p>
            <a:pPr marL="171450" indent="-171450">
              <a:buFont typeface="Arial" panose="020B0604020202020204" pitchFamily="34" charset="0"/>
              <a:buChar char="•"/>
            </a:pPr>
            <a:r>
              <a:rPr lang="nl-NL" b="0" i="0" dirty="0"/>
              <a:t>Plakkaatverf verdund met water of waterverf</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18</a:t>
            </a:fld>
            <a:endParaRPr lang="en-GB"/>
          </a:p>
        </p:txBody>
      </p:sp>
    </p:spTree>
    <p:extLst>
      <p:ext uri="{BB962C8B-B14F-4D97-AF65-F5344CB8AC3E}">
        <p14:creationId xmlns:p14="http://schemas.microsoft.com/office/powerpoint/2010/main" val="241361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Materialen</a:t>
            </a:r>
          </a:p>
          <a:p>
            <a:pPr marL="171450" indent="-171450">
              <a:buFont typeface="Arial" panose="020B0604020202020204" pitchFamily="34" charset="0"/>
              <a:buChar char="•"/>
            </a:pPr>
            <a:r>
              <a:rPr lang="nl-NL" i="0" dirty="0"/>
              <a:t>A5-papier </a:t>
            </a:r>
          </a:p>
          <a:p>
            <a:pPr marL="171450" indent="-171450">
              <a:buFont typeface="Arial" panose="020B0604020202020204" pitchFamily="34" charset="0"/>
              <a:buChar char="•"/>
            </a:pPr>
            <a:r>
              <a:rPr lang="nl-NL" i="0" dirty="0"/>
              <a:t>Zand</a:t>
            </a:r>
          </a:p>
          <a:p>
            <a:pPr marL="171450" indent="-171450">
              <a:buFont typeface="Arial" panose="020B0604020202020204" pitchFamily="34" charset="0"/>
              <a:buChar char="•"/>
            </a:pPr>
            <a:r>
              <a:rPr lang="nl-NL" i="0" dirty="0"/>
              <a:t>Lijm</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19</a:t>
            </a:fld>
            <a:endParaRPr lang="en-GB"/>
          </a:p>
        </p:txBody>
      </p:sp>
    </p:spTree>
    <p:extLst>
      <p:ext uri="{BB962C8B-B14F-4D97-AF65-F5344CB8AC3E}">
        <p14:creationId xmlns:p14="http://schemas.microsoft.com/office/powerpoint/2010/main" val="264772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a:t>
            </a:fld>
            <a:endParaRPr lang="en-GB"/>
          </a:p>
        </p:txBody>
      </p:sp>
    </p:spTree>
    <p:extLst>
      <p:ext uri="{BB962C8B-B14F-4D97-AF65-F5344CB8AC3E}">
        <p14:creationId xmlns:p14="http://schemas.microsoft.com/office/powerpoint/2010/main" val="703787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t>Materialen</a:t>
            </a:r>
          </a:p>
          <a:p>
            <a:pPr marL="171450" indent="-171450">
              <a:buFont typeface="Arial" panose="020B0604020202020204" pitchFamily="34" charset="0"/>
              <a:buChar char="•"/>
            </a:pPr>
            <a:r>
              <a:rPr lang="nl-NL" i="0" dirty="0"/>
              <a:t>Verschillende materialen om mee te stempelen, zoals flessendoppen, wattenstaafjes, kurken, etc. </a:t>
            </a:r>
          </a:p>
          <a:p>
            <a:pPr marL="171450" indent="-171450">
              <a:buFont typeface="Arial" panose="020B0604020202020204" pitchFamily="34" charset="0"/>
              <a:buChar char="•"/>
            </a:pPr>
            <a:r>
              <a:rPr lang="nl-NL" i="0" dirty="0"/>
              <a:t>A5 papier</a:t>
            </a:r>
          </a:p>
          <a:p>
            <a:pPr marL="171450" indent="-171450">
              <a:buFont typeface="Arial" panose="020B0604020202020204" pitchFamily="34" charset="0"/>
              <a:buChar char="•"/>
            </a:pPr>
            <a:r>
              <a:rPr lang="nl-NL" i="0" dirty="0"/>
              <a:t>Plakkaatverf (in verschillende kleuren)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20</a:t>
            </a:fld>
            <a:endParaRPr lang="en-GB"/>
          </a:p>
        </p:txBody>
      </p:sp>
    </p:spTree>
    <p:extLst>
      <p:ext uri="{BB962C8B-B14F-4D97-AF65-F5344CB8AC3E}">
        <p14:creationId xmlns:p14="http://schemas.microsoft.com/office/powerpoint/2010/main" val="27907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E8563-8DE3-82C3-09E6-7B25184C77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10B3B8-9AC7-006E-C4D4-EA5BACB5B94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1F13D6-8170-C347-7925-E3F877872C07}"/>
              </a:ext>
            </a:extLst>
          </p:cNvPr>
          <p:cNvSpPr>
            <a:spLocks noGrp="1"/>
          </p:cNvSpPr>
          <p:nvPr>
            <p:ph type="body" idx="1"/>
          </p:nvPr>
        </p:nvSpPr>
        <p:spPr/>
        <p:txBody>
          <a:bodyPr>
            <a:normAutofit fontScale="47500" lnSpcReduction="20000"/>
          </a:bodyPr>
          <a:lstStyle/>
          <a:p>
            <a:r>
              <a:rPr lang="nl-NL" sz="1200" b="1" i="0" kern="1200" dirty="0">
                <a:solidFill>
                  <a:schemeClr val="tx1"/>
                </a:solidFill>
                <a:effectLst/>
                <a:latin typeface="GT Walsheim Medium" pitchFamily="2" charset="77"/>
                <a:ea typeface="+mn-ea"/>
                <a:cs typeface="+mn-cs"/>
              </a:rPr>
              <a:t>SLIDE 21-22 UITVOERING: TRIAL &amp; ERROR AWARD</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30-60 min (zelfstandig)</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Doel</a:t>
            </a:r>
            <a:endParaRPr lang="nl-NL" sz="1200" b="0" i="0"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Leerlingen ontwerpen vanuit hun eigen fantasie een Trial &amp; Error Award</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Wat?</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Tijd voor het maken van de award. Leerlingen mogen allerlei materialen gebruiken. Maar het is de bedoeling dat zij ook (delen van) de experimenten in de award verwerken. Zo kunnen zij onderdelen daarvan knippen, vouwen of op een andere manier verwerken in de award. </a:t>
            </a:r>
          </a:p>
          <a:p>
            <a:r>
              <a:rPr lang="nl-NL" sz="1200" b="0" i="0" kern="1200" dirty="0">
                <a:solidFill>
                  <a:schemeClr val="tx1"/>
                </a:solidFill>
                <a:effectLst/>
                <a:latin typeface="GT Walsheim Medium" pitchFamily="2" charset="77"/>
                <a:ea typeface="+mn-ea"/>
                <a:cs typeface="+mn-cs"/>
              </a:rPr>
              <a:t> </a:t>
            </a:r>
          </a:p>
          <a:p>
            <a:r>
              <a:rPr lang="nl-NL" sz="1200" b="0" i="0" u="sng" kern="1200" dirty="0">
                <a:solidFill>
                  <a:schemeClr val="tx1"/>
                </a:solidFill>
                <a:effectLst/>
                <a:latin typeface="GT Walsheim Medium" pitchFamily="2" charset="77"/>
                <a:ea typeface="+mn-ea"/>
                <a:cs typeface="+mn-cs"/>
              </a:rPr>
              <a:t>INSTRUCTIE</a:t>
            </a:r>
          </a:p>
          <a:p>
            <a:r>
              <a:rPr lang="nl-NL" sz="1200" b="0" i="0" kern="1200" dirty="0">
                <a:solidFill>
                  <a:schemeClr val="tx1"/>
                </a:solidFill>
                <a:effectLst/>
                <a:latin typeface="GT Walsheim Medium" pitchFamily="2" charset="77"/>
                <a:ea typeface="+mn-ea"/>
                <a:cs typeface="+mn-cs"/>
              </a:rPr>
              <a:t>Leg de opdracht uit en benoem vooral dat dit dus op vele manieren kan. Er is niet één goed voorbeeld. Ook nu blijft het aanrommelen en experimenten belangrijk. Misschien heb je iets in je hoofd, maar lukt het niet meteen om dit zo te maken. Daag leerlingen uit door te zetten en van alles uit te proberen.</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De basis van de award is een glazen pot of fles. Daar omheen vouwen de leerlingen stevig gekleurd papier. Eerst afmeten, dan knippen en vastplakken met bijv. </a:t>
            </a:r>
            <a:r>
              <a:rPr lang="nl-NL" sz="1200" b="0" i="0" kern="1200" dirty="0" err="1">
                <a:solidFill>
                  <a:schemeClr val="tx1"/>
                </a:solidFill>
                <a:effectLst/>
                <a:latin typeface="GT Walsheim Medium" pitchFamily="2" charset="77"/>
                <a:ea typeface="+mn-ea"/>
                <a:cs typeface="+mn-cs"/>
              </a:rPr>
              <a:t>schilderstape</a:t>
            </a:r>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Vanaf deze basis kunnen leerlingen alle kanten op.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Bepaal in hoeverre je nog andere technische instructies geeft, bijv. hoe je het een en ander aan elkaar kan bevestigen of verstevigen. Je kunt dit ook achterwege laten en leerlingen vooral zelf laten ontdekken.</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Het voorbeeld in BIJLAGE 4 (handleiding) is wederom bedoeld ter verduidelijking van de opdracht. Het is beter om dit niet aan leerlingen te tonen ten behoeve van hun eigen creatieve proces. Wil je het voorbeeld toch tonen, doe dit dan kort en benoem dat dit slechts één voorbeeld is. Haal het voorbeeld uit het zicht wanneer de leerlingen zelf aan de slag gaan.</a:t>
            </a:r>
          </a:p>
          <a:p>
            <a:r>
              <a:rPr lang="nl-NL" sz="1200" b="0" i="0" kern="1200" dirty="0">
                <a:solidFill>
                  <a:schemeClr val="tx1"/>
                </a:solidFill>
                <a:effectLst/>
                <a:latin typeface="GT Walsheim Medium" pitchFamily="2" charset="77"/>
                <a:ea typeface="+mn-ea"/>
                <a:cs typeface="+mn-cs"/>
              </a:rPr>
              <a:t> </a:t>
            </a:r>
          </a:p>
          <a:p>
            <a:r>
              <a:rPr lang="nl-NL" sz="1200" b="0" i="0" u="sng" kern="1200" dirty="0">
                <a:solidFill>
                  <a:schemeClr val="tx1"/>
                </a:solidFill>
                <a:effectLst/>
                <a:latin typeface="GT Walsheim Medium" pitchFamily="2" charset="77"/>
                <a:ea typeface="+mn-ea"/>
                <a:cs typeface="+mn-cs"/>
              </a:rPr>
              <a:t>JOUW ROL - DIFFERENTIATIE</a:t>
            </a:r>
          </a:p>
          <a:p>
            <a:r>
              <a:rPr lang="nl-NL" sz="1200" b="0" i="0" kern="1200" dirty="0">
                <a:solidFill>
                  <a:schemeClr val="tx1"/>
                </a:solidFill>
                <a:effectLst/>
                <a:latin typeface="GT Walsheim Medium" pitchFamily="2" charset="77"/>
                <a:ea typeface="+mn-ea"/>
                <a:cs typeface="+mn-cs"/>
              </a:rPr>
              <a:t>Hieronder kun je lezen hoe je het proces zo soepel mogelijk begeleidt en mogelijkheden tot differentiatie.</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Creativiteit is gebaat bij tijd. Hoe meer tijd, hoe sterker het leerproces en ook de resultaten zullen zijn. Motiveer leerlingen om meteen aan de slag te gaan en niet alles te overdenken. Terwijl je bezig bent, ontdek je vanzelf alle mogelijkheden. </a:t>
            </a:r>
          </a:p>
          <a:p>
            <a:r>
              <a:rPr lang="nl-NL" sz="1200" b="0" i="0" kern="1200" dirty="0">
                <a:solidFill>
                  <a:schemeClr val="tx1"/>
                </a:solidFill>
                <a:effectLst/>
                <a:latin typeface="GT Walsheim Medium" pitchFamily="2" charset="77"/>
                <a:ea typeface="+mn-ea"/>
                <a:cs typeface="+mn-cs"/>
              </a:rPr>
              <a:t> </a:t>
            </a:r>
          </a:p>
          <a:p>
            <a:r>
              <a:rPr lang="nl-NL" sz="1200" b="0" i="1" kern="1200" dirty="0">
                <a:solidFill>
                  <a:schemeClr val="tx1"/>
                </a:solidFill>
                <a:effectLst/>
                <a:latin typeface="GT Walsheim Medium" pitchFamily="2" charset="77"/>
                <a:ea typeface="+mn-ea"/>
                <a:cs typeface="+mn-cs"/>
              </a:rPr>
              <a:t>Op weg helpen</a:t>
            </a:r>
          </a:p>
          <a:p>
            <a:r>
              <a:rPr lang="nl-NL" sz="1200" b="0" i="0" kern="1200" dirty="0">
                <a:solidFill>
                  <a:schemeClr val="tx1"/>
                </a:solidFill>
                <a:effectLst/>
                <a:latin typeface="GT Walsheim Medium" pitchFamily="2" charset="77"/>
                <a:ea typeface="+mn-ea"/>
                <a:cs typeface="+mn-cs"/>
              </a:rPr>
              <a:t>Als leerlingen vastlopen, helpt het ook hier om technisch te ondersteunen, mee te denken en de eerste of volgende stap te bepalen.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Herinner leerlingen eraan dat ze materialen van de experimenten kunnen gebruiken of help ze op weg om een basisstructuur te creëren.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Help kiezen uit de materialen, welk materiaal lijkt ze leuk of interessant om mee te werken? Welke materialen kun je gebruiken om dingen te bevestigen? </a:t>
            </a:r>
          </a:p>
          <a:p>
            <a:r>
              <a:rPr lang="nl-NL" sz="1200" b="0" i="0" kern="1200" dirty="0">
                <a:solidFill>
                  <a:schemeClr val="tx1"/>
                </a:solidFill>
                <a:effectLst/>
                <a:latin typeface="GT Walsheim Medium" pitchFamily="2" charset="77"/>
                <a:ea typeface="+mn-ea"/>
                <a:cs typeface="+mn-cs"/>
              </a:rPr>
              <a:t> </a:t>
            </a:r>
          </a:p>
          <a:p>
            <a:r>
              <a:rPr lang="nl-NL" sz="1200" b="0" i="1" kern="1200" dirty="0">
                <a:solidFill>
                  <a:schemeClr val="tx1"/>
                </a:solidFill>
                <a:effectLst/>
                <a:latin typeface="GT Walsheim Medium" pitchFamily="2" charset="77"/>
                <a:ea typeface="+mn-ea"/>
                <a:cs typeface="+mn-cs"/>
              </a:rPr>
              <a:t>Uitdagen</a:t>
            </a:r>
          </a:p>
          <a:p>
            <a:r>
              <a:rPr lang="nl-NL" sz="1200" b="0" i="0" kern="1200" dirty="0">
                <a:solidFill>
                  <a:schemeClr val="tx1"/>
                </a:solidFill>
                <a:effectLst/>
                <a:latin typeface="GT Walsheim Medium" pitchFamily="2" charset="77"/>
                <a:ea typeface="+mn-ea"/>
                <a:cs typeface="+mn-cs"/>
              </a:rPr>
              <a:t>Als leerlingen juist helemaal losgaan, kun je ze uitdagen. Kan je de award nog hoger maken? Meer variatie aanbrengen in textuur of kleur? Een verbinding maken die lastig of ongewoon is? Eén van je experimenten erin verstoppen? Je award zo maken dat hij kan bewegen?</a:t>
            </a:r>
          </a:p>
          <a:p>
            <a:endParaRPr lang="nl-NL" sz="1200" b="0" i="0" kern="1200" dirty="0">
              <a:solidFill>
                <a:schemeClr val="tx1"/>
              </a:solidFill>
              <a:effectLst/>
              <a:latin typeface="GT Walsheim Medium" pitchFamily="2" charset="77"/>
              <a:ea typeface="+mn-ea"/>
              <a:cs typeface="+mn-cs"/>
            </a:endParaRPr>
          </a:p>
          <a:p>
            <a:r>
              <a:rPr lang="nl-NL" sz="1200" b="0" i="1" kern="1200" dirty="0">
                <a:solidFill>
                  <a:schemeClr val="tx1"/>
                </a:solidFill>
                <a:effectLst/>
                <a:latin typeface="GT Walsheim Medium" pitchFamily="2" charset="77"/>
                <a:ea typeface="+mn-ea"/>
                <a:cs typeface="+mn-cs"/>
              </a:rPr>
              <a:t>Extra reflectieronde</a:t>
            </a:r>
          </a:p>
          <a:p>
            <a:r>
              <a:rPr lang="nl-NL" sz="1200" b="0" i="0" kern="1200" dirty="0">
                <a:solidFill>
                  <a:schemeClr val="tx1"/>
                </a:solidFill>
                <a:effectLst/>
                <a:latin typeface="GT Walsheim Medium" pitchFamily="2" charset="77"/>
                <a:ea typeface="+mn-ea"/>
                <a:cs typeface="+mn-cs"/>
              </a:rPr>
              <a:t>Tijdens de uitvoeringsfase kun je leerlingen ook al stimuleren om te reflecteren op eigen en andermans werk. Je kunt ze bijvoorbeeld halverwege een rondje laten lopen door de klas en naar elkaars werk laten kijken. Zien ze iets bijzonders, of iets wat hen inspireert? Zien ze iets waar ze vragen over hebben?</a:t>
            </a:r>
          </a:p>
          <a:p>
            <a:endParaRPr lang="nl-NL" dirty="0"/>
          </a:p>
        </p:txBody>
      </p:sp>
      <p:sp>
        <p:nvSpPr>
          <p:cNvPr id="4" name="Tijdelijke aanduiding voor dianummer 3">
            <a:extLst>
              <a:ext uri="{FF2B5EF4-FFF2-40B4-BE49-F238E27FC236}">
                <a16:creationId xmlns:a16="http://schemas.microsoft.com/office/drawing/2014/main" id="{F89DFE33-5EF4-AF0E-9B0A-9B9625DDAAF9}"/>
              </a:ext>
            </a:extLst>
          </p:cNvPr>
          <p:cNvSpPr>
            <a:spLocks noGrp="1"/>
          </p:cNvSpPr>
          <p:nvPr>
            <p:ph type="sldNum" sz="quarter" idx="5"/>
          </p:nvPr>
        </p:nvSpPr>
        <p:spPr/>
        <p:txBody>
          <a:bodyPr/>
          <a:lstStyle/>
          <a:p>
            <a:fld id="{697381A9-0C9E-4D3A-A28B-AC4E168A57BC}" type="slidenum">
              <a:rPr lang="en-GB" smtClean="0"/>
              <a:pPr/>
              <a:t>21</a:t>
            </a:fld>
            <a:endParaRPr lang="en-GB"/>
          </a:p>
        </p:txBody>
      </p:sp>
    </p:spTree>
    <p:extLst>
      <p:ext uri="{BB962C8B-B14F-4D97-AF65-F5344CB8AC3E}">
        <p14:creationId xmlns:p14="http://schemas.microsoft.com/office/powerpoint/2010/main" val="181154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22</a:t>
            </a:fld>
            <a:endParaRPr lang="en-GB"/>
          </a:p>
        </p:txBody>
      </p:sp>
    </p:spTree>
    <p:extLst>
      <p:ext uri="{BB962C8B-B14F-4D97-AF65-F5344CB8AC3E}">
        <p14:creationId xmlns:p14="http://schemas.microsoft.com/office/powerpoint/2010/main" val="4196367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D0E5-DF9F-9A98-C296-E40CCFB681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12E0911-B776-7412-1A67-2024743455F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6FEACBE-1BCB-EC73-87B4-B56AB9ADB900}"/>
              </a:ext>
            </a:extLst>
          </p:cNvPr>
          <p:cNvSpPr>
            <a:spLocks noGrp="1"/>
          </p:cNvSpPr>
          <p:nvPr>
            <p:ph type="body" idx="1"/>
          </p:nvPr>
        </p:nvSpPr>
        <p:spPr/>
        <p:txBody>
          <a:bodyPr>
            <a:normAutofit fontScale="92500" lnSpcReduction="20000"/>
          </a:bodyPr>
          <a:lstStyle/>
          <a:p>
            <a:r>
              <a:rPr lang="nl-NL" sz="1200" b="1" i="1" kern="1200" dirty="0">
                <a:solidFill>
                  <a:schemeClr val="tx1"/>
                </a:solidFill>
                <a:effectLst/>
                <a:latin typeface="GT Walsheim Medium" pitchFamily="2" charset="77"/>
                <a:ea typeface="+mn-ea"/>
                <a:cs typeface="+mn-cs"/>
              </a:rPr>
              <a:t>SLIDE 23-24 EVALUEREN: REFLECTIESPEL</a:t>
            </a:r>
            <a:endParaRPr lang="nl-NL" sz="1200" b="0" i="1" kern="1200" dirty="0">
              <a:solidFill>
                <a:schemeClr val="tx1"/>
              </a:solidFill>
              <a:effectLst/>
              <a:latin typeface="GT Walsheim Medium" pitchFamily="2" charset="77"/>
              <a:ea typeface="+mn-ea"/>
              <a:cs typeface="+mn-cs"/>
            </a:endParaRPr>
          </a:p>
          <a:p>
            <a:r>
              <a:rPr lang="nl-NL" sz="1200" b="0" i="1" kern="1200" dirty="0">
                <a:solidFill>
                  <a:schemeClr val="tx1"/>
                </a:solidFill>
                <a:effectLst/>
                <a:latin typeface="GT Walsheim Medium" pitchFamily="2" charset="77"/>
                <a:ea typeface="+mn-ea"/>
                <a:cs typeface="+mn-cs"/>
              </a:rPr>
              <a:t>10 min (klassikaal/ groepjes/ duo’s)</a:t>
            </a:r>
          </a:p>
          <a:p>
            <a:r>
              <a:rPr lang="nl-NL" sz="1200" b="0" i="1" kern="1200" dirty="0">
                <a:solidFill>
                  <a:schemeClr val="tx1"/>
                </a:solidFill>
                <a:effectLst/>
                <a:latin typeface="GT Walsheim Medium" pitchFamily="2" charset="77"/>
                <a:ea typeface="+mn-ea"/>
                <a:cs typeface="+mn-cs"/>
              </a:rPr>
              <a:t> </a:t>
            </a:r>
          </a:p>
          <a:p>
            <a:r>
              <a:rPr lang="nl-NL" sz="1200" b="1" i="1" kern="1200" dirty="0">
                <a:solidFill>
                  <a:schemeClr val="tx1"/>
                </a:solidFill>
                <a:effectLst/>
                <a:latin typeface="GT Walsheim Medium" pitchFamily="2" charset="77"/>
                <a:ea typeface="+mn-ea"/>
                <a:cs typeface="+mn-cs"/>
              </a:rPr>
              <a:t>Doel</a:t>
            </a:r>
            <a:endParaRPr lang="nl-NL" sz="1200" b="0" i="1"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1" kern="1200" dirty="0">
                <a:solidFill>
                  <a:schemeClr val="tx1"/>
                </a:solidFill>
                <a:effectLst/>
                <a:latin typeface="GT Walsheim Medium" pitchFamily="2" charset="77"/>
                <a:ea typeface="+mn-ea"/>
                <a:cs typeface="+mn-cs"/>
              </a:rPr>
              <a:t>Leerlingen reflecteren op hun eigen artistieke proces en eindproduct en dat van hun klasgenoten</a:t>
            </a:r>
          </a:p>
          <a:p>
            <a:r>
              <a:rPr lang="nl-NL" sz="1200" b="0" i="1"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Wat?</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Om te reflecteren kun je het reflectiespel spelen. Dat kan klassikaal, of in groepjes of duo’s. </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Print (en knip) de vraagkaarten uit (handleiding BIJLAGE 5)</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Laat leerlingen een kaartje met reflectievraag blind trekken, grabbelen uit een doos of zakje en antwoord geven op de vraag op het kaartje.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Sommige vragen gaan over hun eigen werk, andere vragen stimuleren hen om op het werk van een klasgenoot te reflecteren.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Variatie: Je kunt er ook voor kiezen de vragen te tonen op het digiboard en daar van tevoren een selectie in te maken (SLIDES 25-34). </a:t>
            </a:r>
          </a:p>
          <a:p>
            <a:pPr marL="0" lvl="0" indent="0">
              <a:buFont typeface="Arial" panose="020B0604020202020204" pitchFamily="34" charset="0"/>
              <a:buNone/>
            </a:pPr>
            <a:endParaRPr lang="nl-NL" sz="1200" b="0" i="0" kern="1200" dirty="0">
              <a:solidFill>
                <a:schemeClr val="tx1"/>
              </a:solidFill>
              <a:effectLst/>
              <a:latin typeface="GT Walsheim Medium" pitchFamily="2" charset="77"/>
              <a:ea typeface="+mn-ea"/>
              <a:cs typeface="+mn-cs"/>
            </a:endParaRPr>
          </a:p>
          <a:p>
            <a:pPr marL="0" lvl="0" indent="0">
              <a:buFont typeface="Arial" panose="020B0604020202020204" pitchFamily="34" charset="0"/>
              <a:buNone/>
            </a:pPr>
            <a:r>
              <a:rPr lang="nl-NL" sz="1200" b="0" i="0" kern="1200" dirty="0">
                <a:solidFill>
                  <a:schemeClr val="tx1"/>
                </a:solidFill>
                <a:effectLst/>
                <a:latin typeface="GT Walsheim Medium" pitchFamily="2" charset="77"/>
                <a:ea typeface="+mn-ea"/>
                <a:cs typeface="+mn-cs"/>
              </a:rPr>
              <a:t>BELANGRIJK! Zorg dat de Trial &amp; Error </a:t>
            </a:r>
            <a:r>
              <a:rPr lang="nl-NL" sz="1200" b="0" i="0" kern="1200" dirty="0" err="1">
                <a:solidFill>
                  <a:schemeClr val="tx1"/>
                </a:solidFill>
                <a:effectLst/>
                <a:latin typeface="GT Walsheim Medium" pitchFamily="2" charset="77"/>
                <a:ea typeface="+mn-ea"/>
                <a:cs typeface="+mn-cs"/>
              </a:rPr>
              <a:t>Awards</a:t>
            </a:r>
            <a:r>
              <a:rPr lang="nl-NL" sz="1200" b="0" i="0" kern="1200" dirty="0">
                <a:solidFill>
                  <a:schemeClr val="tx1"/>
                </a:solidFill>
                <a:effectLst/>
                <a:latin typeface="GT Walsheim Medium" pitchFamily="2" charset="77"/>
                <a:ea typeface="+mn-ea"/>
                <a:cs typeface="+mn-cs"/>
              </a:rPr>
              <a:t> zo zijn neergezet dat de leerlingen elkaars werk goed kunnen zien. </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NB. Het komt vaak voor dat er geen tijd meer over is voor de reflectie. Dat is zonde, want is een belangrijk onderdeel van het creatieve proces.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Je kunt evt. ook op een willekeurig ander moment van de dag of week reflecteren op de opdracht. </a:t>
            </a:r>
          </a:p>
          <a:p>
            <a:pPr marL="0" lvl="0" indent="0">
              <a:buFont typeface="Arial" panose="020B0604020202020204" pitchFamily="34" charset="0"/>
              <a:buNone/>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kern="1200" dirty="0">
                <a:solidFill>
                  <a:schemeClr val="tx1"/>
                </a:solidFill>
                <a:effectLst/>
                <a:latin typeface="GT Walsheim Medium" pitchFamily="2" charset="77"/>
                <a:ea typeface="+mn-ea"/>
                <a:cs typeface="+mn-cs"/>
              </a:rPr>
              <a:t>BELANGRIJK! Kies je voor het </a:t>
            </a:r>
            <a:r>
              <a:rPr lang="nl-NL" sz="1200" b="0" i="0" kern="1200" dirty="0" err="1">
                <a:solidFill>
                  <a:schemeClr val="tx1"/>
                </a:solidFill>
                <a:effectLst/>
                <a:latin typeface="GT Walsheim Medium" pitchFamily="2" charset="77"/>
                <a:ea typeface="+mn-ea"/>
                <a:cs typeface="+mn-cs"/>
              </a:rPr>
              <a:t>standaardpad</a:t>
            </a:r>
            <a:r>
              <a:rPr lang="nl-NL" sz="1200" b="0" i="0" kern="1200" dirty="0">
                <a:solidFill>
                  <a:schemeClr val="tx1"/>
                </a:solidFill>
                <a:effectLst/>
                <a:latin typeface="GT Walsheim Medium" pitchFamily="2" charset="77"/>
                <a:ea typeface="+mn-ea"/>
                <a:cs typeface="+mn-cs"/>
              </a:rPr>
              <a:t> </a:t>
            </a:r>
            <a:r>
              <a:rPr lang="nl-NL" sz="1200" b="1" i="0" kern="1200" dirty="0">
                <a:solidFill>
                  <a:srgbClr val="0070C0"/>
                </a:solidFill>
                <a:effectLst/>
                <a:latin typeface="GT Walsheim Medium" pitchFamily="2" charset="77"/>
                <a:ea typeface="+mn-ea"/>
                <a:cs typeface="+mn-cs"/>
              </a:rPr>
              <a:t>Verkort</a:t>
            </a:r>
            <a:r>
              <a:rPr lang="nl-NL" sz="1200" b="0" i="0" kern="1200" dirty="0">
                <a:solidFill>
                  <a:schemeClr val="tx1"/>
                </a:solidFill>
                <a:effectLst/>
                <a:latin typeface="GT Walsheim Medium" pitchFamily="2" charset="77"/>
                <a:ea typeface="+mn-ea"/>
                <a:cs typeface="+mn-cs"/>
              </a:rPr>
              <a:t>, dan kun je reflecteren op de Trial &amp; Error award op SLIDE 35. Kies dan de kaarten met reflectievragen die gaan over het werk van een ander.</a:t>
            </a:r>
          </a:p>
          <a:p>
            <a:pPr marL="0" lvl="0" indent="0">
              <a:buFont typeface="Arial" panose="020B0604020202020204" pitchFamily="34" charset="0"/>
              <a:buNone/>
            </a:pPr>
            <a:endParaRPr lang="nl-NL" sz="1200" b="0" i="0" kern="1200" dirty="0">
              <a:solidFill>
                <a:schemeClr val="tx1"/>
              </a:solidFill>
              <a:effectLst/>
              <a:latin typeface="GT Walsheim Medium" pitchFamily="2" charset="77"/>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B6123BB3-C881-DD6F-515D-AF94203AF9D7}"/>
              </a:ext>
            </a:extLst>
          </p:cNvPr>
          <p:cNvSpPr>
            <a:spLocks noGrp="1"/>
          </p:cNvSpPr>
          <p:nvPr>
            <p:ph type="sldNum" sz="quarter" idx="5"/>
          </p:nvPr>
        </p:nvSpPr>
        <p:spPr/>
        <p:txBody>
          <a:bodyPr/>
          <a:lstStyle/>
          <a:p>
            <a:fld id="{697381A9-0C9E-4D3A-A28B-AC4E168A57BC}" type="slidenum">
              <a:rPr lang="en-GB" smtClean="0"/>
              <a:pPr/>
              <a:t>23</a:t>
            </a:fld>
            <a:endParaRPr lang="en-GB"/>
          </a:p>
        </p:txBody>
      </p:sp>
    </p:spTree>
    <p:extLst>
      <p:ext uri="{BB962C8B-B14F-4D97-AF65-F5344CB8AC3E}">
        <p14:creationId xmlns:p14="http://schemas.microsoft.com/office/powerpoint/2010/main" val="1046581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Kies je voor het </a:t>
            </a:r>
            <a:r>
              <a:rPr lang="nl-NL" sz="1200" b="0" i="0" kern="1200" dirty="0" err="1">
                <a:solidFill>
                  <a:schemeClr val="tx1"/>
                </a:solidFill>
                <a:effectLst/>
                <a:latin typeface="GT Walsheim Medium" pitchFamily="2" charset="77"/>
                <a:ea typeface="+mn-ea"/>
                <a:cs typeface="+mn-cs"/>
              </a:rPr>
              <a:t>standaardpad</a:t>
            </a:r>
            <a:r>
              <a:rPr lang="nl-NL" sz="1200" b="0" i="0" kern="1200" dirty="0">
                <a:solidFill>
                  <a:schemeClr val="tx1"/>
                </a:solidFill>
                <a:effectLst/>
                <a:latin typeface="GT Walsheim Medium" pitchFamily="2" charset="77"/>
                <a:ea typeface="+mn-ea"/>
                <a:cs typeface="+mn-cs"/>
              </a:rPr>
              <a:t> </a:t>
            </a:r>
            <a:r>
              <a:rPr lang="nl-NL" sz="1200" b="1" i="0" kern="1200" dirty="0">
                <a:solidFill>
                  <a:srgbClr val="0070C0"/>
                </a:solidFill>
                <a:effectLst/>
                <a:latin typeface="GT Walsheim Medium" pitchFamily="2" charset="77"/>
                <a:ea typeface="+mn-ea"/>
                <a:cs typeface="+mn-cs"/>
              </a:rPr>
              <a:t>Verkort</a:t>
            </a:r>
            <a:r>
              <a:rPr lang="nl-NL" sz="1200" b="0" i="0" kern="1200" dirty="0">
                <a:solidFill>
                  <a:schemeClr val="tx1"/>
                </a:solidFill>
                <a:effectLst/>
                <a:latin typeface="GT Walsheim Medium" pitchFamily="2" charset="77"/>
                <a:ea typeface="+mn-ea"/>
                <a:cs typeface="+mn-cs"/>
              </a:rPr>
              <a:t>, dan kun je reflecteren op de Trial &amp; Error award op SLIDE 35. Kies dan de kaarten met reflectievragen die gaan over het werk van een ander.</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35</a:t>
            </a:fld>
            <a:endParaRPr lang="en-GB"/>
          </a:p>
        </p:txBody>
      </p:sp>
    </p:spTree>
    <p:extLst>
      <p:ext uri="{BB962C8B-B14F-4D97-AF65-F5344CB8AC3E}">
        <p14:creationId xmlns:p14="http://schemas.microsoft.com/office/powerpoint/2010/main" val="1538991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E7A98-8746-2DD3-2D94-72221B18F9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2FDBAD-7D26-FD54-F655-5DF7A356E9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88B278-64BB-6B08-8545-5920A241F7E2}"/>
              </a:ext>
            </a:extLst>
          </p:cNvPr>
          <p:cNvSpPr>
            <a:spLocks noGrp="1"/>
          </p:cNvSpPr>
          <p:nvPr>
            <p:ph type="body" idx="1"/>
          </p:nvPr>
        </p:nvSpPr>
        <p:spPr/>
        <p:txBody>
          <a:bodyPr>
            <a:normAutofit/>
          </a:bodyPr>
          <a:lstStyle/>
          <a:p>
            <a:r>
              <a:rPr lang="nl-NL" sz="1200" b="1" i="0" kern="1200" dirty="0">
                <a:solidFill>
                  <a:schemeClr val="tx1"/>
                </a:solidFill>
                <a:effectLst/>
                <a:latin typeface="GT Walsheim Medium" pitchFamily="2" charset="77"/>
                <a:ea typeface="+mn-ea"/>
                <a:cs typeface="+mn-cs"/>
              </a:rPr>
              <a:t>SLIDE 36 AFSLUITING</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5 min (klassikaal)</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Ter afsluiting van de les kun je terugblikken met de klas op de brainstorm aan het begin van de les.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Wat hebben leerlingen deze les nog meer ontdekt en geleerd?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Welke ideeën en woorden vinden ze nog steeds passend en waar? Zijn er nieuwe woorden of ideeën bij gekomen?</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Zien de leerlingen zichzelf meer als een wetenschapper of als een kunstenaar, en waarom?</a:t>
            </a:r>
          </a:p>
        </p:txBody>
      </p:sp>
      <p:sp>
        <p:nvSpPr>
          <p:cNvPr id="4" name="Tijdelijke aanduiding voor dianummer 3">
            <a:extLst>
              <a:ext uri="{FF2B5EF4-FFF2-40B4-BE49-F238E27FC236}">
                <a16:creationId xmlns:a16="http://schemas.microsoft.com/office/drawing/2014/main" id="{9A9F095B-04E3-298D-68D9-44E59EB9CB42}"/>
              </a:ext>
            </a:extLst>
          </p:cNvPr>
          <p:cNvSpPr>
            <a:spLocks noGrp="1"/>
          </p:cNvSpPr>
          <p:nvPr>
            <p:ph type="sldNum" sz="quarter" idx="5"/>
          </p:nvPr>
        </p:nvSpPr>
        <p:spPr/>
        <p:txBody>
          <a:bodyPr/>
          <a:lstStyle/>
          <a:p>
            <a:fld id="{697381A9-0C9E-4D3A-A28B-AC4E168A57BC}" type="slidenum">
              <a:rPr lang="en-GB" smtClean="0"/>
              <a:pPr/>
              <a:t>36</a:t>
            </a:fld>
            <a:endParaRPr lang="en-GB"/>
          </a:p>
        </p:txBody>
      </p:sp>
    </p:spTree>
    <p:extLst>
      <p:ext uri="{BB962C8B-B14F-4D97-AF65-F5344CB8AC3E}">
        <p14:creationId xmlns:p14="http://schemas.microsoft.com/office/powerpoint/2010/main" val="3411851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r>
              <a:rPr lang="nl-NL" sz="1200" b="1" i="0" kern="1200" dirty="0">
                <a:solidFill>
                  <a:schemeClr val="tx1"/>
                </a:solidFill>
                <a:effectLst/>
                <a:latin typeface="GT Walsheim Medium" pitchFamily="2" charset="77"/>
                <a:ea typeface="+mn-ea"/>
                <a:cs typeface="+mn-cs"/>
              </a:rPr>
              <a:t>SLIDE 3-4 INTRODUCTIE: INHOUDELIJK</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10 minuten (klassikaal)</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Doel</a:t>
            </a:r>
            <a:endParaRPr lang="nl-NL" sz="1200" b="0" i="0"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Leerlingen blikken terug op het UMU-museumbezoek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Leerlingen activeren hun voorkennis m.b.t. het lesthema: welke raakvlakken zijn er tussen wetenschap en kunst?</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Wat?</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Blik eerst samen met de leerlingen kort terug op het museumbezoek.</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Hoe hebben leerlingen het ervaren?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Wat hebben ze geleerd, ontdekt of onthouden?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Wat vonden ze bijzonder? Zijn er misschien ook vragen ontstaan? </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Grijp vervolgens terug op de UMU-workshop: </a:t>
            </a:r>
            <a:r>
              <a:rPr lang="nl-NL" sz="1200" b="1" i="0" kern="1200" dirty="0">
                <a:solidFill>
                  <a:schemeClr val="tx1"/>
                </a:solidFill>
                <a:effectLst/>
                <a:latin typeface="GT Walsheim Medium" pitchFamily="2" charset="77"/>
                <a:ea typeface="+mn-ea"/>
                <a:cs typeface="+mn-cs"/>
              </a:rPr>
              <a:t>De kunst van het proberen</a:t>
            </a:r>
            <a:r>
              <a:rPr lang="nl-NL" sz="1200" b="0" i="0" kern="1200" dirty="0">
                <a:solidFill>
                  <a:schemeClr val="tx1"/>
                </a:solidFill>
                <a:effectLst/>
                <a:latin typeface="GT Walsheim Medium" pitchFamily="2" charset="77"/>
                <a:ea typeface="+mn-ea"/>
                <a:cs typeface="+mn-cs"/>
              </a:rPr>
              <a:t>. Herhaal:</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Om antwoorden te krijgen op allerlei mogelijke vragen die wetenschappers stellen zijn zij de hele tijd van alles aan het uitproberen. Meestal gaat dat mis, maar soms lukt iets, en soms zorgt een mislukt experiment voor een ontdekking van iets heel anders.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Dat vinden wetenschappers zo belangrijk dat er een prijs bestaat die wordt uitgereikt aan de wetenschapper met de beste of meest belangrijke mislukking: de </a:t>
            </a:r>
            <a:r>
              <a:rPr lang="nl-NL" sz="1200" b="1" i="0" kern="1200" dirty="0">
                <a:solidFill>
                  <a:schemeClr val="tx1"/>
                </a:solidFill>
                <a:effectLst/>
                <a:latin typeface="GT Walsheim Medium" pitchFamily="2" charset="77"/>
                <a:ea typeface="+mn-ea"/>
                <a:cs typeface="+mn-cs"/>
              </a:rPr>
              <a:t>Trial &amp; Error award</a:t>
            </a:r>
            <a:r>
              <a:rPr lang="nl-NL" sz="1200" b="0" i="0" kern="1200" dirty="0">
                <a:solidFill>
                  <a:schemeClr val="tx1"/>
                </a:solidFill>
                <a:effectLst/>
                <a:latin typeface="GT Walsheim Medium" pitchFamily="2" charset="77"/>
                <a:ea typeface="+mn-ea"/>
                <a:cs typeface="+mn-cs"/>
              </a:rPr>
              <a:t>.</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Maar ja, hoe zou die award eruit moeten zien? Dat gaan jullie </a:t>
            </a:r>
            <a:r>
              <a:rPr lang="nl-NL" sz="1200" b="0" i="0" kern="1200" dirty="0" err="1">
                <a:solidFill>
                  <a:schemeClr val="tx1"/>
                </a:solidFill>
                <a:effectLst/>
                <a:latin typeface="GT Walsheim Medium" pitchFamily="2" charset="77"/>
                <a:ea typeface="+mn-ea"/>
                <a:cs typeface="+mn-cs"/>
              </a:rPr>
              <a:t>uitproberem</a:t>
            </a:r>
            <a:r>
              <a:rPr lang="nl-NL" sz="1200" b="0" i="0" kern="1200" dirty="0">
                <a:solidFill>
                  <a:schemeClr val="tx1"/>
                </a:solidFill>
                <a:effectLst/>
                <a:latin typeface="GT Walsheim Medium" pitchFamily="2" charset="77"/>
                <a:ea typeface="+mn-ea"/>
                <a:cs typeface="+mn-cs"/>
              </a:rPr>
              <a:t> tijdens deze les. Tegelijkertijd gaan jullie erachter komen hoe het werk van wetenschappers lijkt op dat van kunstenaars.</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3</a:t>
            </a:fld>
            <a:endParaRPr lang="en-GB"/>
          </a:p>
        </p:txBody>
      </p:sp>
    </p:spTree>
    <p:extLst>
      <p:ext uri="{BB962C8B-B14F-4D97-AF65-F5344CB8AC3E}">
        <p14:creationId xmlns:p14="http://schemas.microsoft.com/office/powerpoint/2010/main" val="90386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r>
              <a:rPr lang="nl-NL" sz="1200" b="1" i="0" kern="1200" dirty="0">
                <a:solidFill>
                  <a:schemeClr val="tx1"/>
                </a:solidFill>
                <a:effectLst/>
                <a:latin typeface="GT Walsheim Medium" pitchFamily="2" charset="77"/>
                <a:ea typeface="+mn-ea"/>
                <a:cs typeface="+mn-cs"/>
              </a:rPr>
              <a:t>WERKVORM</a:t>
            </a:r>
          </a:p>
          <a:p>
            <a:r>
              <a:rPr lang="nl-NL" sz="1200" b="0" i="0" kern="1200" dirty="0">
                <a:solidFill>
                  <a:schemeClr val="tx1"/>
                </a:solidFill>
                <a:effectLst/>
                <a:latin typeface="GT Walsheim Medium" pitchFamily="2" charset="77"/>
                <a:ea typeface="+mn-ea"/>
                <a:cs typeface="+mn-cs"/>
              </a:rPr>
              <a:t>Laat leerlingen in groepjes of tweetallen nadenken over overeenkomsten tussen wetenschap en kunst.</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In welk opzicht lijken wetenschappers en kunstenaars op elkaar?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Welke eigenschappen en vaardigheden delen zij met elkaar? </a:t>
            </a:r>
          </a:p>
          <a:p>
            <a:r>
              <a:rPr lang="nl-NL" sz="1200" b="0" i="0" kern="1200" dirty="0">
                <a:solidFill>
                  <a:schemeClr val="tx1"/>
                </a:solidFill>
                <a:effectLst/>
                <a:latin typeface="GT Walsheim Medium" pitchFamily="2" charset="77"/>
                <a:ea typeface="+mn-ea"/>
                <a:cs typeface="+mn-cs"/>
              </a:rPr>
              <a:t> </a:t>
            </a:r>
          </a:p>
          <a:p>
            <a:r>
              <a:rPr lang="nl-NL" sz="1200" b="0" i="0" kern="1200" dirty="0">
                <a:solidFill>
                  <a:schemeClr val="tx1"/>
                </a:solidFill>
                <a:effectLst/>
                <a:latin typeface="GT Walsheim Medium" pitchFamily="2" charset="77"/>
                <a:ea typeface="+mn-ea"/>
                <a:cs typeface="+mn-cs"/>
              </a:rPr>
              <a:t>Als er groepjes leerlingen uitgedacht zijn, terwijl anderen nog volop bezig zijn, kun je vragen om na te denken over mogelijke verschillen. Je wisselt klassikaal uit, probeer antwoorden van leerlingen met elkaar te verbinden en te koppelen aan onderstaande begrippen. </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TIP!</a:t>
            </a:r>
            <a:r>
              <a:rPr lang="nl-NL" sz="1200" b="0" i="0" kern="1200" dirty="0">
                <a:solidFill>
                  <a:schemeClr val="tx1"/>
                </a:solidFill>
                <a:effectLst/>
                <a:latin typeface="GT Walsheim Medium" pitchFamily="2" charset="77"/>
                <a:ea typeface="+mn-ea"/>
                <a:cs typeface="+mn-cs"/>
              </a:rPr>
              <a:t> Je kunt de bevindingen uit de brainstorm visueel maken door bijvoorbeeld een (online) woordweb, zodat je er aan het eind van de les op kan terugkomen en reflecteren.</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BEGRIPPEN: OVEREENKOMSTEN</a:t>
            </a:r>
            <a:endParaRPr lang="nl-NL" sz="1200" b="0" i="0"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In de wetenschap en in kunst is het </a:t>
            </a:r>
            <a:r>
              <a:rPr lang="nl-NL" sz="1200" b="1" i="0" kern="1200" dirty="0">
                <a:solidFill>
                  <a:schemeClr val="tx1"/>
                </a:solidFill>
                <a:effectLst/>
                <a:latin typeface="GT Walsheim Medium" pitchFamily="2" charset="77"/>
                <a:ea typeface="+mn-ea"/>
                <a:cs typeface="+mn-cs"/>
              </a:rPr>
              <a:t>proces</a:t>
            </a:r>
            <a:r>
              <a:rPr lang="nl-NL" sz="1200" b="0" i="0" kern="1200" dirty="0">
                <a:solidFill>
                  <a:schemeClr val="tx1"/>
                </a:solidFill>
                <a:effectLst/>
                <a:latin typeface="GT Walsheim Medium" pitchFamily="2" charset="77"/>
                <a:ea typeface="+mn-ea"/>
                <a:cs typeface="+mn-cs"/>
              </a:rPr>
              <a:t>, de manier waarop je tot antwoorden op vragen komt, van groot belang.</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Wetenschappers en kunstenaars hebben een grote </a:t>
            </a:r>
            <a:r>
              <a:rPr lang="nl-NL" sz="1200" b="1" i="0" kern="1200" dirty="0">
                <a:solidFill>
                  <a:schemeClr val="tx1"/>
                </a:solidFill>
                <a:effectLst/>
                <a:latin typeface="GT Walsheim Medium" pitchFamily="2" charset="77"/>
                <a:ea typeface="+mn-ea"/>
                <a:cs typeface="+mn-cs"/>
              </a:rPr>
              <a:t>verbeeldingskracht</a:t>
            </a:r>
            <a:r>
              <a:rPr lang="nl-NL" sz="1200" b="0" i="0" kern="1200" dirty="0">
                <a:solidFill>
                  <a:schemeClr val="tx1"/>
                </a:solidFill>
                <a:effectLst/>
                <a:latin typeface="GT Walsheim Medium" pitchFamily="2" charset="77"/>
                <a:ea typeface="+mn-ea"/>
                <a:cs typeface="+mn-cs"/>
              </a:rPr>
              <a:t>: je moet je nl. iets kunnen voorstellen dat er (nog) niet is.</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Kunstenaars en wetenschappers onderzoeken door uit te proberen, aan te rommelen en te </a:t>
            </a:r>
            <a:r>
              <a:rPr lang="nl-NL" sz="1200" b="1" i="0" kern="1200" dirty="0">
                <a:solidFill>
                  <a:schemeClr val="tx1"/>
                </a:solidFill>
                <a:effectLst/>
                <a:latin typeface="GT Walsheim Medium" pitchFamily="2" charset="77"/>
                <a:ea typeface="+mn-ea"/>
                <a:cs typeface="+mn-cs"/>
              </a:rPr>
              <a:t>experimenteren</a:t>
            </a:r>
            <a:r>
              <a:rPr lang="nl-NL" sz="1200" b="0" i="0" kern="1200" dirty="0">
                <a:solidFill>
                  <a:schemeClr val="tx1"/>
                </a:solidFill>
                <a:effectLst/>
                <a:latin typeface="GT Walsheim Medium" pitchFamily="2" charset="77"/>
                <a:ea typeface="+mn-ea"/>
                <a:cs typeface="+mn-cs"/>
              </a:rPr>
              <a:t>. Ze weten van tevoren vaak niet waarop ze zullen uitkomen.</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In dat proces van </a:t>
            </a:r>
            <a:r>
              <a:rPr lang="nl-NL" sz="1200" b="1" i="0" kern="1200" dirty="0">
                <a:solidFill>
                  <a:schemeClr val="tx1"/>
                </a:solidFill>
                <a:effectLst/>
                <a:latin typeface="GT Walsheim Medium" pitchFamily="2" charset="77"/>
                <a:ea typeface="+mn-ea"/>
                <a:cs typeface="+mn-cs"/>
              </a:rPr>
              <a:t>Trial &amp; Error</a:t>
            </a:r>
            <a:r>
              <a:rPr lang="nl-NL" sz="1200" b="0" i="0" kern="1200" dirty="0">
                <a:solidFill>
                  <a:schemeClr val="tx1"/>
                </a:solidFill>
                <a:effectLst/>
                <a:latin typeface="GT Walsheim Medium" pitchFamily="2" charset="77"/>
                <a:ea typeface="+mn-ea"/>
                <a:cs typeface="+mn-cs"/>
              </a:rPr>
              <a:t> (uitproberen en fouten maken) moeten kunstenaars en wetenschappers omgaan met (onprettige) verrassingen, onvoorspelbaarheden en beperkingen. Dat vraagt om </a:t>
            </a:r>
            <a:r>
              <a:rPr lang="nl-NL" sz="1200" b="1" i="0" kern="1200" dirty="0">
                <a:solidFill>
                  <a:schemeClr val="tx1"/>
                </a:solidFill>
                <a:effectLst/>
                <a:latin typeface="GT Walsheim Medium" pitchFamily="2" charset="77"/>
                <a:ea typeface="+mn-ea"/>
                <a:cs typeface="+mn-cs"/>
              </a:rPr>
              <a:t>doorzettingsvermogen, geduld </a:t>
            </a:r>
            <a:r>
              <a:rPr lang="nl-NL" sz="1200" b="0" i="0" kern="1200" dirty="0">
                <a:solidFill>
                  <a:schemeClr val="tx1"/>
                </a:solidFill>
                <a:effectLst/>
                <a:latin typeface="GT Walsheim Medium" pitchFamily="2" charset="77"/>
                <a:ea typeface="+mn-ea"/>
                <a:cs typeface="+mn-cs"/>
              </a:rPr>
              <a:t>en een gezond</a:t>
            </a:r>
            <a:r>
              <a:rPr lang="nl-NL" sz="1200" b="1" i="0" kern="1200" dirty="0">
                <a:solidFill>
                  <a:schemeClr val="tx1"/>
                </a:solidFill>
                <a:effectLst/>
                <a:latin typeface="GT Walsheim Medium" pitchFamily="2" charset="77"/>
                <a:ea typeface="+mn-ea"/>
                <a:cs typeface="+mn-cs"/>
              </a:rPr>
              <a:t> zelfvertrouwen</a:t>
            </a:r>
            <a:r>
              <a:rPr lang="nl-NL" sz="1200" b="0" i="0" kern="1200" dirty="0">
                <a:solidFill>
                  <a:schemeClr val="tx1"/>
                </a:solidFill>
                <a:effectLst/>
                <a:latin typeface="GT Walsheim Medium" pitchFamily="2" charset="77"/>
                <a:ea typeface="+mn-ea"/>
                <a:cs typeface="+mn-cs"/>
              </a:rPr>
              <a:t>.</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Zowel wetenschappers als kunstenaars kunnen goed omgaan met </a:t>
            </a:r>
            <a:r>
              <a:rPr lang="nl-NL" sz="1200" b="1" i="0" kern="1200" dirty="0">
                <a:solidFill>
                  <a:schemeClr val="tx1"/>
                </a:solidFill>
                <a:effectLst/>
                <a:latin typeface="GT Walsheim Medium" pitchFamily="2" charset="77"/>
                <a:ea typeface="+mn-ea"/>
                <a:cs typeface="+mn-cs"/>
              </a:rPr>
              <a:t>onzekerheid</a:t>
            </a:r>
            <a:r>
              <a:rPr lang="nl-NL" sz="1200" b="0" i="0" kern="1200" dirty="0">
                <a:solidFill>
                  <a:schemeClr val="tx1"/>
                </a:solidFill>
                <a:effectLst/>
                <a:latin typeface="GT Walsheim Medium" pitchFamily="2" charset="77"/>
                <a:ea typeface="+mn-ea"/>
                <a:cs typeface="+mn-cs"/>
              </a:rPr>
              <a:t>. Zo bezweren wetenschappers dat je nooit absoluut zeker kunt zijn. Kunstenaars zijn ook twijfelaars die ook moeite hebben met het bepalen wanneer hun werk ‘af’ is. </a:t>
            </a:r>
          </a:p>
          <a:p>
            <a:pPr marL="171450" lvl="0" indent="-17145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Oefening</a:t>
            </a:r>
            <a:r>
              <a:rPr lang="nl-NL" sz="1200" b="0" i="0" kern="1200" dirty="0">
                <a:solidFill>
                  <a:schemeClr val="tx1"/>
                </a:solidFill>
                <a:effectLst/>
                <a:latin typeface="GT Walsheim Medium" pitchFamily="2" charset="77"/>
                <a:ea typeface="+mn-ea"/>
                <a:cs typeface="+mn-cs"/>
              </a:rPr>
              <a:t> baart kennis en kunst. Om een goede wetenschapper en kunstenaar te zijn zul je veel moeten herhalen en oefenen. Niets gaat ineens vanzelf.</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Wetenschappers en kunstenaars borduren voort op het werk van anderen. Hun werk of onderzoek is dus altijd </a:t>
            </a:r>
            <a:r>
              <a:rPr lang="nl-NL" sz="1200" b="1" i="0" kern="1200" dirty="0">
                <a:solidFill>
                  <a:schemeClr val="tx1"/>
                </a:solidFill>
                <a:effectLst/>
                <a:latin typeface="GT Walsheim Medium" pitchFamily="2" charset="77"/>
                <a:ea typeface="+mn-ea"/>
                <a:cs typeface="+mn-cs"/>
              </a:rPr>
              <a:t>verbonden</a:t>
            </a:r>
            <a:r>
              <a:rPr lang="nl-NL" sz="1200" b="0" i="0" kern="1200" dirty="0">
                <a:solidFill>
                  <a:schemeClr val="tx1"/>
                </a:solidFill>
                <a:effectLst/>
                <a:latin typeface="GT Walsheim Medium" pitchFamily="2" charset="77"/>
                <a:ea typeface="+mn-ea"/>
                <a:cs typeface="+mn-cs"/>
              </a:rPr>
              <a:t> </a:t>
            </a:r>
            <a:r>
              <a:rPr lang="nl-NL" sz="1200" b="1" i="0" kern="1200" dirty="0">
                <a:solidFill>
                  <a:schemeClr val="tx1"/>
                </a:solidFill>
                <a:effectLst/>
                <a:latin typeface="GT Walsheim Medium" pitchFamily="2" charset="77"/>
                <a:ea typeface="+mn-ea"/>
                <a:cs typeface="+mn-cs"/>
              </a:rPr>
              <a:t>met</a:t>
            </a:r>
            <a:r>
              <a:rPr lang="nl-NL" sz="1200" b="0" i="0" kern="1200" dirty="0">
                <a:solidFill>
                  <a:schemeClr val="tx1"/>
                </a:solidFill>
                <a:effectLst/>
                <a:latin typeface="GT Walsheim Medium" pitchFamily="2" charset="77"/>
                <a:ea typeface="+mn-ea"/>
                <a:cs typeface="+mn-cs"/>
              </a:rPr>
              <a:t> dat van </a:t>
            </a:r>
            <a:r>
              <a:rPr lang="nl-NL" sz="1200" b="1" i="0" kern="1200" dirty="0">
                <a:solidFill>
                  <a:schemeClr val="tx1"/>
                </a:solidFill>
                <a:effectLst/>
                <a:latin typeface="GT Walsheim Medium" pitchFamily="2" charset="77"/>
                <a:ea typeface="+mn-ea"/>
                <a:cs typeface="+mn-cs"/>
              </a:rPr>
              <a:t>anderen</a:t>
            </a:r>
            <a:r>
              <a:rPr lang="nl-NL" sz="1200" b="0" i="0" kern="1200" dirty="0">
                <a:solidFill>
                  <a:schemeClr val="tx1"/>
                </a:solidFill>
                <a:effectLst/>
                <a:latin typeface="GT Walsheim Medium" pitchFamily="2" charset="77"/>
                <a:ea typeface="+mn-ea"/>
                <a:cs typeface="+mn-cs"/>
              </a:rPr>
              <a:t>.</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BEGRIPPEN: VERSCHILLEN</a:t>
            </a:r>
            <a:endParaRPr lang="nl-NL" sz="1200" b="0" i="0"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Wetenschappers proberen door systematisch onderzoek te doen zicht te krijgen op dé waarheid</a:t>
            </a:r>
            <a:r>
              <a:rPr lang="nl-NL" sz="1200" b="1" i="0" kern="1200" dirty="0">
                <a:solidFill>
                  <a:schemeClr val="tx1"/>
                </a:solidFill>
                <a:effectLst/>
                <a:latin typeface="GT Walsheim Medium" pitchFamily="2" charset="77"/>
                <a:ea typeface="+mn-ea"/>
                <a:cs typeface="+mn-cs"/>
              </a:rPr>
              <a:t> </a:t>
            </a:r>
            <a:r>
              <a:rPr lang="nl-NL" sz="1200" b="0" i="0" kern="1200" dirty="0">
                <a:solidFill>
                  <a:schemeClr val="tx1"/>
                </a:solidFill>
                <a:effectLst/>
                <a:latin typeface="GT Walsheim Medium" pitchFamily="2" charset="77"/>
                <a:ea typeface="+mn-ea"/>
                <a:cs typeface="+mn-cs"/>
              </a:rPr>
              <a:t>die voor iedereen geldt. Zij streven naar </a:t>
            </a:r>
            <a:r>
              <a:rPr lang="nl-NL" sz="1200" b="1" i="0" kern="1200" dirty="0">
                <a:solidFill>
                  <a:schemeClr val="tx1"/>
                </a:solidFill>
                <a:effectLst/>
                <a:latin typeface="GT Walsheim Medium" pitchFamily="2" charset="77"/>
                <a:ea typeface="+mn-ea"/>
                <a:cs typeface="+mn-cs"/>
              </a:rPr>
              <a:t>objectiviteit</a:t>
            </a:r>
            <a:r>
              <a:rPr lang="nl-NL" sz="1200" b="0" i="0" kern="1200" dirty="0">
                <a:solidFill>
                  <a:schemeClr val="tx1"/>
                </a:solidFill>
                <a:effectLst/>
                <a:latin typeface="GT Walsheim Medium" pitchFamily="2" charset="77"/>
                <a:ea typeface="+mn-ea"/>
                <a:cs typeface="+mn-cs"/>
              </a:rPr>
              <a:t> ook al lukt dat niet altijd. Dit speelt minder bij kunstenaars. Zij zijn geïnteresseerd in het verbeelden van hun eigen </a:t>
            </a:r>
            <a:r>
              <a:rPr lang="nl-NL" sz="1200" b="1" i="0" kern="1200" dirty="0">
                <a:solidFill>
                  <a:schemeClr val="tx1"/>
                </a:solidFill>
                <a:effectLst/>
                <a:latin typeface="GT Walsheim Medium" pitchFamily="2" charset="77"/>
                <a:ea typeface="+mn-ea"/>
                <a:cs typeface="+mn-cs"/>
              </a:rPr>
              <a:t>subjectieve</a:t>
            </a:r>
            <a:r>
              <a:rPr lang="nl-NL" sz="1200" b="0" i="0" kern="1200" dirty="0">
                <a:solidFill>
                  <a:schemeClr val="tx1"/>
                </a:solidFill>
                <a:effectLst/>
                <a:latin typeface="GT Walsheim Medium" pitchFamily="2" charset="77"/>
                <a:ea typeface="+mn-ea"/>
                <a:cs typeface="+mn-cs"/>
              </a:rPr>
              <a:t> waarheid.</a:t>
            </a:r>
          </a:p>
          <a:p>
            <a:pPr marL="171450" lvl="0" indent="-17145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Juist redeneren</a:t>
            </a:r>
            <a:r>
              <a:rPr lang="nl-NL" sz="1200" b="0" i="0" kern="1200" dirty="0">
                <a:solidFill>
                  <a:schemeClr val="tx1"/>
                </a:solidFill>
                <a:effectLst/>
                <a:latin typeface="GT Walsheim Medium" pitchFamily="2" charset="77"/>
                <a:ea typeface="+mn-ea"/>
                <a:cs typeface="+mn-cs"/>
              </a:rPr>
              <a:t>: Als wetenschapper is het belangrijk om logisch te redeneren, zodat iedereen jouw gedachtegang kan volgen en tot dezelfde conclusies komt. Dat is bij kunst heel anders. Bij kunst mag iedereen zijn eigen conclusies trekken. </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4</a:t>
            </a:fld>
            <a:endParaRPr lang="en-GB"/>
          </a:p>
        </p:txBody>
      </p:sp>
    </p:spTree>
    <p:extLst>
      <p:ext uri="{BB962C8B-B14F-4D97-AF65-F5344CB8AC3E}">
        <p14:creationId xmlns:p14="http://schemas.microsoft.com/office/powerpoint/2010/main" val="1083347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C5E9E-2481-8BDA-A20D-AE684A4CA4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DEA395-82B7-5816-868A-C7E95106978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7E3844-3566-FC2F-D3CB-D7CB45F91724}"/>
              </a:ext>
            </a:extLst>
          </p:cNvPr>
          <p:cNvSpPr>
            <a:spLocks noGrp="1"/>
          </p:cNvSpPr>
          <p:nvPr>
            <p:ph type="body" idx="1"/>
          </p:nvPr>
        </p:nvSpPr>
        <p:spPr/>
        <p:txBody>
          <a:bodyPr/>
          <a:lstStyle/>
          <a:p>
            <a:r>
              <a:rPr lang="nl-NL" sz="1200" b="1" i="0" kern="1200" dirty="0">
                <a:solidFill>
                  <a:schemeClr val="tx1"/>
                </a:solidFill>
                <a:effectLst/>
                <a:latin typeface="GT Walsheim Medium" pitchFamily="2" charset="77"/>
                <a:ea typeface="+mn-ea"/>
                <a:cs typeface="+mn-cs"/>
              </a:rPr>
              <a:t>SLIDE 5-6 INTRODUCTIE: ORGANISATORISCH</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5 minuten (klassikaal)</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Doel</a:t>
            </a:r>
            <a:endParaRPr lang="nl-NL" sz="1200" b="0" i="0"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Leerlingen kennen de lesdoelen en de opbouw van de les.</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Wat?</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Sta kort stil bij de lesdoelen en de opbouw van de les. Voor het slagen is het belangrijk dat leerlingen vrij werken en zich richten op het proces. Het gaat nl. over Trial &amp; Error: uitproberen en fouten maken.</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Benoem </a:t>
            </a:r>
            <a:r>
              <a:rPr lang="nl-NL" sz="1200" b="0" i="0" u="sng" kern="1200" dirty="0">
                <a:solidFill>
                  <a:schemeClr val="tx1"/>
                </a:solidFill>
                <a:effectLst/>
                <a:latin typeface="GT Walsheim Medium" pitchFamily="2" charset="77"/>
                <a:ea typeface="+mn-ea"/>
                <a:cs typeface="+mn-cs"/>
              </a:rPr>
              <a:t>expliciet</a:t>
            </a:r>
            <a:r>
              <a:rPr lang="nl-NL" sz="1200" b="0" i="0" kern="1200" dirty="0">
                <a:solidFill>
                  <a:schemeClr val="tx1"/>
                </a:solidFill>
                <a:effectLst/>
                <a:latin typeface="GT Walsheim Medium" pitchFamily="2" charset="77"/>
                <a:ea typeface="+mn-ea"/>
                <a:cs typeface="+mn-cs"/>
              </a:rPr>
              <a:t> dat het vandaag hierom gaat, en niet om een ‘juist’ eindproduct dat eruitziet als het voorbeeld. De kunstwerken die ze gaan maken hoeven niet per sé mooi te zijn, maar wel spannend om naar te kijken.</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Daag leerlingen uit te experimenteren, aan te rommelen, iets te laten mislukken en door te gaan.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Bij kunst weet je, net als bij wetenschap, nooit precies waar je onderzoek je naartoe zal leiden. De weg ernaartoe kan spannend en leuk zijn, maar ook frustrerend. Als je dat voelt, ben je goed bezig! </a:t>
            </a:r>
          </a:p>
          <a:p>
            <a:endParaRPr lang="nl-NL" dirty="0"/>
          </a:p>
        </p:txBody>
      </p:sp>
      <p:sp>
        <p:nvSpPr>
          <p:cNvPr id="4" name="Tijdelijke aanduiding voor dianummer 3">
            <a:extLst>
              <a:ext uri="{FF2B5EF4-FFF2-40B4-BE49-F238E27FC236}">
                <a16:creationId xmlns:a16="http://schemas.microsoft.com/office/drawing/2014/main" id="{4CEAD5DD-3D24-B51A-F767-D543CFF70673}"/>
              </a:ext>
            </a:extLst>
          </p:cNvPr>
          <p:cNvSpPr>
            <a:spLocks noGrp="1"/>
          </p:cNvSpPr>
          <p:nvPr>
            <p:ph type="sldNum" sz="quarter" idx="5"/>
          </p:nvPr>
        </p:nvSpPr>
        <p:spPr/>
        <p:txBody>
          <a:bodyPr/>
          <a:lstStyle/>
          <a:p>
            <a:fld id="{697381A9-0C9E-4D3A-A28B-AC4E168A57BC}" type="slidenum">
              <a:rPr lang="en-GB" smtClean="0"/>
              <a:pPr/>
              <a:t>5</a:t>
            </a:fld>
            <a:endParaRPr lang="en-GB"/>
          </a:p>
        </p:txBody>
      </p:sp>
    </p:spTree>
    <p:extLst>
      <p:ext uri="{BB962C8B-B14F-4D97-AF65-F5344CB8AC3E}">
        <p14:creationId xmlns:p14="http://schemas.microsoft.com/office/powerpoint/2010/main" val="260930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r>
              <a:rPr lang="nl-NL" sz="1200" b="0" i="0" kern="1200" dirty="0">
                <a:solidFill>
                  <a:schemeClr val="tx1"/>
                </a:solidFill>
                <a:effectLst/>
                <a:latin typeface="GT Walsheim Medium" pitchFamily="2" charset="77"/>
                <a:ea typeface="+mn-ea"/>
                <a:cs typeface="+mn-cs"/>
              </a:rPr>
              <a:t>Dat doen we niet zomaar. Neem de leerlingen mee langs de verschillende lesfasen:</a:t>
            </a:r>
          </a:p>
          <a:p>
            <a:pPr marL="171450" lvl="0" indent="-17145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Oriënteren</a:t>
            </a:r>
            <a:r>
              <a:rPr lang="nl-NL" sz="1200" b="0" i="0" kern="1200" dirty="0">
                <a:solidFill>
                  <a:schemeClr val="tx1"/>
                </a:solidFill>
                <a:effectLst/>
                <a:latin typeface="GT Walsheim Medium" pitchFamily="2" charset="77"/>
                <a:ea typeface="+mn-ea"/>
                <a:cs typeface="+mn-cs"/>
              </a:rPr>
              <a:t>: inspiratie opdoen, kijken naar werken van kunstenaars die heel goed zijn in experimenteren, uitproberen, fouten maken (en doorgaan). </a:t>
            </a:r>
          </a:p>
          <a:p>
            <a:pPr marL="171450" lvl="0" indent="-17145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Onderzoeken</a:t>
            </a:r>
            <a:r>
              <a:rPr lang="nl-NL" sz="1200" b="0" i="0" kern="1200" dirty="0">
                <a:solidFill>
                  <a:schemeClr val="tx1"/>
                </a:solidFill>
                <a:effectLst/>
                <a:latin typeface="GT Walsheim Medium" pitchFamily="2" charset="77"/>
                <a:ea typeface="+mn-ea"/>
                <a:cs typeface="+mn-cs"/>
              </a:rPr>
              <a:t>: 5 kleine artistieke opdrachten om op te warmen, los te komen en zelf uit te proberen</a:t>
            </a:r>
          </a:p>
          <a:p>
            <a:pPr marL="171450" lvl="0" indent="-17145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Uitvoeren</a:t>
            </a:r>
            <a:r>
              <a:rPr lang="nl-NL" sz="1200" b="0" i="0" kern="1200" dirty="0">
                <a:solidFill>
                  <a:schemeClr val="tx1"/>
                </a:solidFill>
                <a:effectLst/>
                <a:latin typeface="GT Walsheim Medium" pitchFamily="2" charset="77"/>
                <a:ea typeface="+mn-ea"/>
                <a:cs typeface="+mn-cs"/>
              </a:rPr>
              <a:t>: Daarna zelf aan de slag</a:t>
            </a:r>
          </a:p>
          <a:p>
            <a:pPr marL="171450" lvl="0" indent="-171450">
              <a:buFont typeface="Arial" panose="020B0604020202020204" pitchFamily="34" charset="0"/>
              <a:buChar char="•"/>
            </a:pPr>
            <a:r>
              <a:rPr lang="nl-NL" sz="1200" b="1" i="0" kern="1200" dirty="0">
                <a:solidFill>
                  <a:schemeClr val="tx1"/>
                </a:solidFill>
                <a:effectLst/>
                <a:latin typeface="GT Walsheim Medium" pitchFamily="2" charset="77"/>
                <a:ea typeface="+mn-ea"/>
                <a:cs typeface="+mn-cs"/>
              </a:rPr>
              <a:t>Reflecteren</a:t>
            </a:r>
            <a:r>
              <a:rPr lang="nl-NL" sz="1200" b="0" i="0" kern="1200" dirty="0">
                <a:solidFill>
                  <a:schemeClr val="tx1"/>
                </a:solidFill>
                <a:effectLst/>
                <a:latin typeface="GT Walsheim Medium" pitchFamily="2" charset="77"/>
                <a:ea typeface="+mn-ea"/>
                <a:cs typeface="+mn-cs"/>
              </a:rPr>
              <a:t>: Tot slot gaan ze elkaars werk bekijken en erover praten, omdat het leuk is en je trots mag zijn op wat je hebt gemaakt. En ook om te leren van elkaar en na te denken over wat je zelf allemaal hebt geleerd. </a:t>
            </a:r>
          </a:p>
          <a:p>
            <a:r>
              <a:rPr lang="nl-NL" sz="1200" b="0" i="0" kern="1200" dirty="0">
                <a:solidFill>
                  <a:schemeClr val="tx1"/>
                </a:solidFill>
                <a:effectLst/>
                <a:latin typeface="GT Walsheim Medium" pitchFamily="2" charset="77"/>
                <a:ea typeface="+mn-ea"/>
                <a:cs typeface="+mn-cs"/>
              </a:rPr>
              <a:t> </a:t>
            </a:r>
          </a:p>
          <a:p>
            <a:r>
              <a:rPr lang="nl-NL" sz="1200" b="1" i="1" kern="1200" dirty="0">
                <a:solidFill>
                  <a:schemeClr val="tx1"/>
                </a:solidFill>
                <a:effectLst/>
                <a:latin typeface="GT Walsheim Medium" pitchFamily="2" charset="77"/>
                <a:ea typeface="+mn-ea"/>
                <a:cs typeface="+mn-cs"/>
              </a:rPr>
              <a:t>Achtergrondinformatie lesopbouw</a:t>
            </a:r>
            <a:endParaRPr lang="nl-NL" sz="1200" b="0" i="1" kern="1200" dirty="0">
              <a:solidFill>
                <a:schemeClr val="tx1"/>
              </a:solidFill>
              <a:effectLst/>
              <a:latin typeface="GT Walsheim Medium" pitchFamily="2" charset="77"/>
              <a:ea typeface="+mn-ea"/>
              <a:cs typeface="+mn-cs"/>
            </a:endParaRPr>
          </a:p>
          <a:p>
            <a:r>
              <a:rPr lang="nl-NL" sz="1200" b="0" i="1" kern="1200" dirty="0">
                <a:solidFill>
                  <a:schemeClr val="tx1"/>
                </a:solidFill>
                <a:effectLst/>
                <a:latin typeface="GT Walsheim Medium" pitchFamily="2" charset="77"/>
                <a:ea typeface="+mn-ea"/>
                <a:cs typeface="+mn-cs"/>
              </a:rPr>
              <a:t>De les is opgebouwd volgens de principes van de procesgerichte didactiek. Dit betekent dat de les uit 4 fases bestaat. In de </a:t>
            </a:r>
            <a:r>
              <a:rPr lang="nl-NL" sz="1200" b="1" i="1" kern="1200" dirty="0">
                <a:solidFill>
                  <a:schemeClr val="tx1"/>
                </a:solidFill>
                <a:effectLst/>
                <a:latin typeface="GT Walsheim Medium" pitchFamily="2" charset="77"/>
                <a:ea typeface="+mn-ea"/>
                <a:cs typeface="+mn-cs"/>
              </a:rPr>
              <a:t>oriëntatiefase</a:t>
            </a:r>
            <a:r>
              <a:rPr lang="nl-NL" sz="1200" b="0" i="1" kern="1200" dirty="0">
                <a:solidFill>
                  <a:schemeClr val="tx1"/>
                </a:solidFill>
                <a:effectLst/>
                <a:latin typeface="GT Walsheim Medium" pitchFamily="2" charset="77"/>
                <a:ea typeface="+mn-ea"/>
                <a:cs typeface="+mn-cs"/>
              </a:rPr>
              <a:t> verkennen de leerlingen het onderwerp door te reflecteren op kunst (kerndoel 56). Hierna volgt de </a:t>
            </a:r>
            <a:r>
              <a:rPr lang="nl-NL" sz="1200" b="1" i="1" kern="1200" dirty="0">
                <a:solidFill>
                  <a:schemeClr val="tx1"/>
                </a:solidFill>
                <a:effectLst/>
                <a:latin typeface="GT Walsheim Medium" pitchFamily="2" charset="77"/>
                <a:ea typeface="+mn-ea"/>
                <a:cs typeface="+mn-cs"/>
              </a:rPr>
              <a:t>onderzoeksfase</a:t>
            </a:r>
            <a:r>
              <a:rPr lang="nl-NL" sz="1200" b="0" i="1" kern="1200" dirty="0">
                <a:solidFill>
                  <a:schemeClr val="tx1"/>
                </a:solidFill>
                <a:effectLst/>
                <a:latin typeface="GT Walsheim Medium" pitchFamily="2" charset="77"/>
                <a:ea typeface="+mn-ea"/>
                <a:cs typeface="+mn-cs"/>
              </a:rPr>
              <a:t> waarin experimenteren centraal staat. Leerlingen worden uitgedaagd zich op het proces te richten en zich niet direct en voortdurend bezig te houden met een (vaststaand) eindresultaat. In de </a:t>
            </a:r>
            <a:r>
              <a:rPr lang="nl-NL" sz="1200" b="1" i="1" kern="1200" dirty="0">
                <a:solidFill>
                  <a:schemeClr val="tx1"/>
                </a:solidFill>
                <a:effectLst/>
                <a:latin typeface="GT Walsheim Medium" pitchFamily="2" charset="77"/>
                <a:ea typeface="+mn-ea"/>
                <a:cs typeface="+mn-cs"/>
              </a:rPr>
              <a:t>uitvoeringsfase</a:t>
            </a:r>
            <a:r>
              <a:rPr lang="nl-NL" sz="1200" b="0" i="1" kern="1200" dirty="0">
                <a:solidFill>
                  <a:schemeClr val="tx1"/>
                </a:solidFill>
                <a:effectLst/>
                <a:latin typeface="GT Walsheim Medium" pitchFamily="2" charset="77"/>
                <a:ea typeface="+mn-ea"/>
                <a:cs typeface="+mn-cs"/>
              </a:rPr>
              <a:t> moeten leerlingen keuzes gaan maken en richten ze zich op het eindproduct. Het proces van divergeren - convergeren tijdens de onderzoeks- en uitvoeringsfase vergroot de creatieve vaardigheden van de leerlingen. Het lesdoel is gericht op verbeelden en niet op techniek (kerndoel 54). Tot slot daagt de </a:t>
            </a:r>
            <a:r>
              <a:rPr lang="nl-NL" sz="1200" b="1" i="1" kern="1200" dirty="0">
                <a:solidFill>
                  <a:schemeClr val="tx1"/>
                </a:solidFill>
                <a:effectLst/>
                <a:latin typeface="GT Walsheim Medium" pitchFamily="2" charset="77"/>
                <a:ea typeface="+mn-ea"/>
                <a:cs typeface="+mn-cs"/>
              </a:rPr>
              <a:t>reflectiefase</a:t>
            </a:r>
            <a:r>
              <a:rPr lang="nl-NL" sz="1200" b="0" i="1" kern="1200" dirty="0">
                <a:solidFill>
                  <a:schemeClr val="tx1"/>
                </a:solidFill>
                <a:effectLst/>
                <a:latin typeface="GT Walsheim Medium" pitchFamily="2" charset="77"/>
                <a:ea typeface="+mn-ea"/>
                <a:cs typeface="+mn-cs"/>
              </a:rPr>
              <a:t> leerlingen uit om woorden te geven aan hun eigen gedachten en gevoelens en te kijken naar eigen werk en dat van anderen (kerndoel 55).</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a:t>
            </a:fld>
            <a:endParaRPr lang="en-GB"/>
          </a:p>
        </p:txBody>
      </p:sp>
    </p:spTree>
    <p:extLst>
      <p:ext uri="{BB962C8B-B14F-4D97-AF65-F5344CB8AC3E}">
        <p14:creationId xmlns:p14="http://schemas.microsoft.com/office/powerpoint/2010/main" val="6752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r>
              <a:rPr lang="nl-NL" sz="1200" b="1" i="0" kern="1200" dirty="0">
                <a:solidFill>
                  <a:schemeClr val="tx1"/>
                </a:solidFill>
                <a:effectLst/>
                <a:latin typeface="GT Walsheim Medium" pitchFamily="2" charset="77"/>
                <a:ea typeface="+mn-ea"/>
                <a:cs typeface="+mn-cs"/>
              </a:rPr>
              <a:t>SLIDE 7-14 ORIËNTEREN: KUNSTBESCHOUWING</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5-15 minuten (klassikaal)</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Doel</a:t>
            </a:r>
            <a:endParaRPr lang="nl-NL" sz="1200" b="0" i="0" kern="1200" dirty="0">
              <a:solidFill>
                <a:schemeClr val="tx1"/>
              </a:solidFill>
              <a:effectLst/>
              <a:latin typeface="GT Walsheim Medium" pitchFamily="2" charset="77"/>
              <a:ea typeface="+mn-ea"/>
              <a:cs typeface="+mn-cs"/>
            </a:endParaRP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Leerlingen bekijken en analyseren kunstwerken waarin Trial &amp; Error een rol speelt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Leerlingen bekijken en analyseren werk van kunstenaars die raakvlakken opzoeken met wetenschap of wetenschappelijk onderzoek</a:t>
            </a:r>
          </a:p>
          <a:p>
            <a:r>
              <a:rPr lang="nl-NL" sz="1200" b="0" i="0" kern="1200" dirty="0">
                <a:solidFill>
                  <a:schemeClr val="tx1"/>
                </a:solidFill>
                <a:effectLst/>
                <a:latin typeface="GT Walsheim Medium" pitchFamily="2" charset="77"/>
                <a:ea typeface="+mn-ea"/>
                <a:cs typeface="+mn-cs"/>
              </a:rPr>
              <a:t> </a:t>
            </a:r>
          </a:p>
          <a:p>
            <a:r>
              <a:rPr lang="nl-NL" sz="1200" b="1" i="0" kern="1200" dirty="0">
                <a:solidFill>
                  <a:schemeClr val="tx1"/>
                </a:solidFill>
                <a:effectLst/>
                <a:latin typeface="GT Walsheim Medium" pitchFamily="2" charset="77"/>
                <a:ea typeface="+mn-ea"/>
                <a:cs typeface="+mn-cs"/>
              </a:rPr>
              <a:t>Wat?</a:t>
            </a:r>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Ga in gesprek met de leerlingen over onderstaande kunstwerken. Bij elk van deze werken hoort een werkvorm waarbij leerlingen worden uitgedaagd goed te kijken.</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Kies naar gelang de tijd die je hebt, de energie in je groep en je eigen voorkeuren uit onderstaande lijst.</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Idealiter bespreek je </a:t>
            </a:r>
            <a:r>
              <a:rPr lang="nl-NL" sz="1200" b="0" i="0" u="sng" kern="1200" dirty="0">
                <a:solidFill>
                  <a:schemeClr val="tx1"/>
                </a:solidFill>
                <a:effectLst/>
                <a:latin typeface="GT Walsheim Medium" pitchFamily="2" charset="77"/>
                <a:ea typeface="+mn-ea"/>
                <a:cs typeface="+mn-cs"/>
              </a:rPr>
              <a:t>drie kunstwerken</a:t>
            </a:r>
            <a:r>
              <a:rPr lang="nl-NL" sz="1200" b="0" i="0" kern="1200" dirty="0">
                <a:solidFill>
                  <a:schemeClr val="tx1"/>
                </a:solidFill>
                <a:effectLst/>
                <a:latin typeface="GT Walsheim Medium" pitchFamily="2" charset="77"/>
                <a:ea typeface="+mn-ea"/>
                <a:cs typeface="+mn-cs"/>
              </a:rPr>
              <a:t>.</a:t>
            </a:r>
          </a:p>
          <a:p>
            <a:r>
              <a:rPr lang="nl-NL" sz="1200" b="0" i="0" kern="1200" dirty="0">
                <a:solidFill>
                  <a:schemeClr val="tx1"/>
                </a:solidFill>
                <a:effectLst/>
                <a:latin typeface="GT Walsheim Medium" pitchFamily="2" charset="77"/>
                <a:ea typeface="+mn-ea"/>
                <a:cs typeface="+mn-cs"/>
              </a:rPr>
              <a:t> </a:t>
            </a:r>
          </a:p>
          <a:p>
            <a:r>
              <a:rPr lang="nl-NL" sz="1200" b="0" i="0" u="sng" kern="1200" dirty="0">
                <a:solidFill>
                  <a:schemeClr val="tx1"/>
                </a:solidFill>
                <a:effectLst/>
                <a:latin typeface="GT Walsheim Medium" pitchFamily="2" charset="77"/>
                <a:ea typeface="+mn-ea"/>
                <a:cs typeface="+mn-cs"/>
              </a:rPr>
              <a:t>TIP!</a:t>
            </a:r>
          </a:p>
          <a:p>
            <a:r>
              <a:rPr lang="nl-NL" sz="1200" b="0" i="0" kern="1200" dirty="0">
                <a:solidFill>
                  <a:schemeClr val="tx1"/>
                </a:solidFill>
                <a:effectLst/>
                <a:latin typeface="GT Walsheim Medium" pitchFamily="2" charset="77"/>
                <a:ea typeface="+mn-ea"/>
                <a:cs typeface="+mn-cs"/>
              </a:rPr>
              <a:t>Laat leerlingen zoveel mogelijk kijken en nadenken vanuit de eigen verbeelding en vragen die het werk oproept. Het gaat er niet om dat leerlingen zoeken naar één juist antwoord, maar om het uitwisselen van verschillende perspectieven, interpretaties en gedachtes of associaties. Expliciteer en benoem dit van tevoren. Verder:</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Stimuleer leerlingen concreet te beschrijven wat ze zien, vraag door naar details en de eigen belevingswereld. </a:t>
            </a:r>
          </a:p>
          <a:p>
            <a:pPr marL="171450" lvl="0" indent="-17145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Laat leerlingen reageren op elkaar.</a:t>
            </a: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7</a:t>
            </a:fld>
            <a:endParaRPr lang="en-GB"/>
          </a:p>
        </p:txBody>
      </p:sp>
    </p:spTree>
    <p:extLst>
      <p:ext uri="{BB962C8B-B14F-4D97-AF65-F5344CB8AC3E}">
        <p14:creationId xmlns:p14="http://schemas.microsoft.com/office/powerpoint/2010/main" val="61793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0"/>
            <a:r>
              <a:rPr lang="nl-NL" sz="1200" b="1" i="0" kern="1200" dirty="0">
                <a:solidFill>
                  <a:schemeClr val="tx1"/>
                </a:solidFill>
                <a:effectLst/>
                <a:latin typeface="GT Walsheim Medium" pitchFamily="2" charset="77"/>
                <a:ea typeface="+mn-ea"/>
                <a:cs typeface="+mn-cs"/>
              </a:rPr>
              <a:t>Erwin Wurm – </a:t>
            </a:r>
            <a:r>
              <a:rPr lang="nl-NL" sz="1200" b="1" i="0" kern="1200" dirty="0" err="1">
                <a:solidFill>
                  <a:schemeClr val="tx1"/>
                </a:solidFill>
                <a:effectLst/>
                <a:latin typeface="GT Walsheim Medium" pitchFamily="2" charset="77"/>
                <a:ea typeface="+mn-ea"/>
                <a:cs typeface="+mn-cs"/>
              </a:rPr>
              <a:t>One</a:t>
            </a:r>
            <a:r>
              <a:rPr lang="nl-NL" sz="1200" b="1" i="0" kern="1200" dirty="0">
                <a:solidFill>
                  <a:schemeClr val="tx1"/>
                </a:solidFill>
                <a:effectLst/>
                <a:latin typeface="GT Walsheim Medium" pitchFamily="2" charset="77"/>
                <a:ea typeface="+mn-ea"/>
                <a:cs typeface="+mn-cs"/>
              </a:rPr>
              <a:t> Minute </a:t>
            </a:r>
            <a:r>
              <a:rPr lang="nl-NL" sz="1200" b="1" i="0" kern="1200" dirty="0" err="1">
                <a:solidFill>
                  <a:schemeClr val="tx1"/>
                </a:solidFill>
                <a:effectLst/>
                <a:latin typeface="GT Walsheim Medium" pitchFamily="2" charset="77"/>
                <a:ea typeface="+mn-ea"/>
                <a:cs typeface="+mn-cs"/>
              </a:rPr>
              <a:t>Sculpture</a:t>
            </a:r>
            <a:endParaRPr lang="nl-NL" sz="1200" b="0" i="0" kern="1200" dirty="0">
              <a:solidFill>
                <a:schemeClr val="tx1"/>
              </a:solidFill>
              <a:effectLst/>
              <a:latin typeface="GT Walsheim Medium" pitchFamily="2" charset="77"/>
              <a:ea typeface="+mn-ea"/>
              <a:cs typeface="+mn-cs"/>
            </a:endParaRPr>
          </a:p>
          <a:p>
            <a:endParaRPr lang="nl-NL" sz="1200" b="0" i="0" kern="1200" dirty="0">
              <a:solidFill>
                <a:schemeClr val="tx1"/>
              </a:solidFill>
              <a:effectLst/>
              <a:latin typeface="GT Walsheim Medium" pitchFamily="2" charset="77"/>
              <a:ea typeface="+mn-ea"/>
              <a:cs typeface="+mn-cs"/>
            </a:endParaRP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Laat de leerlingen eerst kort in stilte kijken. Vraag: ‘Wat zie je?’ Wissel klassikaal uit. Stimuleer leerlingen precies te beschrijven wat ze zien. </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Stel daarna de leerlingen de vraag: ‘Wat denk je dat deze persoon aan het doen is, en waarom?’ Wissel opnieuw klassikaal uit.</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Stel daarna de leerlingen de vraag: ‘Hoe speelt Trial &amp; Error een rol in dit kunstwerk? Waar zie je dat aan?’ </a:t>
            </a: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Sluit af door informatie over het kunstwerk te delen (zie: hieronder).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De foto van Erwin Wurm is onderdeel van zijn serie </a:t>
            </a:r>
            <a:r>
              <a:rPr lang="nl-NL" sz="1200" b="0" i="0" kern="1200" dirty="0" err="1">
                <a:solidFill>
                  <a:schemeClr val="tx1"/>
                </a:solidFill>
                <a:effectLst/>
                <a:latin typeface="GT Walsheim Medium" pitchFamily="2" charset="77"/>
                <a:ea typeface="+mn-ea"/>
                <a:cs typeface="+mn-cs"/>
              </a:rPr>
              <a:t>One</a:t>
            </a:r>
            <a:r>
              <a:rPr lang="nl-NL" sz="1200" b="0" i="0" kern="1200" dirty="0">
                <a:solidFill>
                  <a:schemeClr val="tx1"/>
                </a:solidFill>
                <a:effectLst/>
                <a:latin typeface="GT Walsheim Medium" pitchFamily="2" charset="77"/>
                <a:ea typeface="+mn-ea"/>
                <a:cs typeface="+mn-cs"/>
              </a:rPr>
              <a:t> Minute </a:t>
            </a:r>
            <a:r>
              <a:rPr lang="nl-NL" sz="1200" b="0" i="0" kern="1200" dirty="0" err="1">
                <a:solidFill>
                  <a:schemeClr val="tx1"/>
                </a:solidFill>
                <a:effectLst/>
                <a:latin typeface="GT Walsheim Medium" pitchFamily="2" charset="77"/>
                <a:ea typeface="+mn-ea"/>
                <a:cs typeface="+mn-cs"/>
              </a:rPr>
              <a:t>Sculptures</a:t>
            </a:r>
            <a:r>
              <a:rPr lang="nl-NL" sz="1200" b="0" i="0" kern="1200" dirty="0">
                <a:solidFill>
                  <a:schemeClr val="tx1"/>
                </a:solidFill>
                <a:effectLst/>
                <a:latin typeface="GT Walsheim Medium" pitchFamily="2" charset="77"/>
                <a:ea typeface="+mn-ea"/>
                <a:cs typeface="+mn-cs"/>
              </a:rPr>
              <a:t>. Hierin vraagt hij mensen om alledaagse objecten op een originele en onalledaagse manier vast te houden of op een andere manier te combineren met hun lichaam. De foto is het enige wat er van het kunstwerk overblijft. Zijn werkproces bevat veel trial &amp; error. Vaak houden de modellen maar kort een pose vol, doordat die vrij onmogelijk lang is vol te houden vanwege de zwaartekracht of kracht van het eigen lichaam. De titel ‘</a:t>
            </a:r>
            <a:r>
              <a:rPr lang="nl-NL" sz="1200" b="0" i="0" kern="1200" dirty="0" err="1">
                <a:solidFill>
                  <a:schemeClr val="tx1"/>
                </a:solidFill>
                <a:effectLst/>
                <a:latin typeface="GT Walsheim Medium" pitchFamily="2" charset="77"/>
                <a:ea typeface="+mn-ea"/>
                <a:cs typeface="+mn-cs"/>
              </a:rPr>
              <a:t>one</a:t>
            </a:r>
            <a:r>
              <a:rPr lang="nl-NL" sz="1200" b="0" i="0" kern="1200" dirty="0">
                <a:solidFill>
                  <a:schemeClr val="tx1"/>
                </a:solidFill>
                <a:effectLst/>
                <a:latin typeface="GT Walsheim Medium" pitchFamily="2" charset="77"/>
                <a:ea typeface="+mn-ea"/>
                <a:cs typeface="+mn-cs"/>
              </a:rPr>
              <a:t> minute </a:t>
            </a:r>
            <a:r>
              <a:rPr lang="nl-NL" sz="1200" b="0" i="0" kern="1200" dirty="0" err="1">
                <a:solidFill>
                  <a:schemeClr val="tx1"/>
                </a:solidFill>
                <a:effectLst/>
                <a:latin typeface="GT Walsheim Medium" pitchFamily="2" charset="77"/>
                <a:ea typeface="+mn-ea"/>
                <a:cs typeface="+mn-cs"/>
              </a:rPr>
              <a:t>sculpture</a:t>
            </a:r>
            <a:r>
              <a:rPr lang="nl-NL" sz="1200" b="0" i="0" kern="1200" dirty="0">
                <a:solidFill>
                  <a:schemeClr val="tx1"/>
                </a:solidFill>
                <a:effectLst/>
                <a:latin typeface="GT Walsheim Medium" pitchFamily="2" charset="77"/>
                <a:ea typeface="+mn-ea"/>
                <a:cs typeface="+mn-cs"/>
              </a:rPr>
              <a:t>’ verwijst hiernaar.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GT Walsheim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GT Walsheim Medium" pitchFamily="2" charset="77"/>
                <a:ea typeface="+mn-ea"/>
                <a:cs typeface="+mn-cs"/>
              </a:rPr>
              <a:t>Wil je meer weten? Meer informatie vind je hier: </a:t>
            </a:r>
            <a:r>
              <a:rPr lang="nl-NL" sz="1200" b="0" i="0" u="sng" kern="1200" dirty="0" err="1">
                <a:solidFill>
                  <a:schemeClr val="tx1"/>
                </a:solidFill>
                <a:effectLst/>
                <a:latin typeface="GT Walsheim Medium" pitchFamily="2" charset="77"/>
                <a:ea typeface="+mn-ea"/>
                <a:cs typeface="+mn-cs"/>
              </a:rPr>
              <a:t>https</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publicdelivery.org</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erwin</a:t>
            </a:r>
            <a:r>
              <a:rPr lang="nl-NL" sz="1200" b="0" i="0" u="sng" kern="1200" dirty="0">
                <a:solidFill>
                  <a:schemeClr val="tx1"/>
                </a:solidFill>
                <a:effectLst/>
                <a:latin typeface="GT Walsheim Medium" pitchFamily="2" charset="77"/>
                <a:ea typeface="+mn-ea"/>
                <a:cs typeface="+mn-cs"/>
              </a:rPr>
              <a:t>-wurm-</a:t>
            </a:r>
            <a:r>
              <a:rPr lang="nl-NL" sz="1200" b="0" i="0" u="sng" kern="1200" dirty="0" err="1">
                <a:solidFill>
                  <a:schemeClr val="tx1"/>
                </a:solidFill>
                <a:effectLst/>
                <a:latin typeface="GT Walsheim Medium" pitchFamily="2" charset="77"/>
                <a:ea typeface="+mn-ea"/>
                <a:cs typeface="+mn-cs"/>
              </a:rPr>
              <a:t>one</a:t>
            </a:r>
            <a:r>
              <a:rPr lang="nl-NL" sz="1200" b="0" i="0" u="sng" kern="1200" dirty="0">
                <a:solidFill>
                  <a:schemeClr val="tx1"/>
                </a:solidFill>
                <a:effectLst/>
                <a:latin typeface="GT Walsheim Medium" pitchFamily="2" charset="77"/>
                <a:ea typeface="+mn-ea"/>
                <a:cs typeface="+mn-cs"/>
              </a:rPr>
              <a:t>-minute-</a:t>
            </a:r>
            <a:r>
              <a:rPr lang="nl-NL" sz="1200" b="0" i="0" u="sng" kern="1200" dirty="0" err="1">
                <a:solidFill>
                  <a:schemeClr val="tx1"/>
                </a:solidFill>
                <a:effectLst/>
                <a:latin typeface="GT Walsheim Medium" pitchFamily="2" charset="77"/>
                <a:ea typeface="+mn-ea"/>
                <a:cs typeface="+mn-cs"/>
              </a:rPr>
              <a:t>sculptures</a:t>
            </a:r>
            <a:r>
              <a:rPr lang="nl-NL" sz="1200" b="0" i="0" u="sng" kern="1200" dirty="0">
                <a:solidFill>
                  <a:schemeClr val="tx1"/>
                </a:solidFill>
                <a:effectLst/>
                <a:latin typeface="GT Walsheim Medium" pitchFamily="2" charset="77"/>
                <a:ea typeface="+mn-ea"/>
                <a:cs typeface="+mn-cs"/>
              </a:rPr>
              <a:t>/</a:t>
            </a: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8</a:t>
            </a:fld>
            <a:endParaRPr lang="en-GB"/>
          </a:p>
        </p:txBody>
      </p:sp>
    </p:spTree>
    <p:extLst>
      <p:ext uri="{BB962C8B-B14F-4D97-AF65-F5344CB8AC3E}">
        <p14:creationId xmlns:p14="http://schemas.microsoft.com/office/powerpoint/2010/main" val="144301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pPr lvl="0"/>
            <a:r>
              <a:rPr lang="nl-NL" sz="1200" b="1" i="0" kern="1200" dirty="0">
                <a:solidFill>
                  <a:schemeClr val="tx1"/>
                </a:solidFill>
                <a:effectLst/>
                <a:latin typeface="GT Walsheim Medium" pitchFamily="2" charset="77"/>
                <a:ea typeface="+mn-ea"/>
                <a:cs typeface="+mn-cs"/>
              </a:rPr>
              <a:t>Joan </a:t>
            </a:r>
            <a:r>
              <a:rPr lang="nl-NL" sz="1200" b="1" i="0" kern="1200" dirty="0" err="1">
                <a:solidFill>
                  <a:schemeClr val="tx1"/>
                </a:solidFill>
                <a:effectLst/>
                <a:latin typeface="GT Walsheim Medium" pitchFamily="2" charset="77"/>
                <a:ea typeface="+mn-ea"/>
                <a:cs typeface="+mn-cs"/>
              </a:rPr>
              <a:t>Miró</a:t>
            </a:r>
            <a:r>
              <a:rPr lang="nl-NL" sz="1200" b="1" i="0" kern="1200" dirty="0">
                <a:solidFill>
                  <a:schemeClr val="tx1"/>
                </a:solidFill>
                <a:effectLst/>
                <a:latin typeface="GT Walsheim Medium" pitchFamily="2" charset="77"/>
                <a:ea typeface="+mn-ea"/>
                <a:cs typeface="+mn-cs"/>
              </a:rPr>
              <a:t> – Cijfers en sterrenbeelden. Verliefd op een vrouw.</a:t>
            </a:r>
            <a:endParaRPr lang="nl-NL" sz="1200" b="0" i="0" kern="1200" dirty="0">
              <a:solidFill>
                <a:schemeClr val="tx1"/>
              </a:solidFill>
              <a:effectLst/>
              <a:latin typeface="GT Walsheim Medium" pitchFamily="2" charset="77"/>
              <a:ea typeface="+mn-ea"/>
              <a:cs typeface="+mn-cs"/>
            </a:endParaRPr>
          </a:p>
          <a:p>
            <a:endParaRPr lang="nl-NL" sz="1200" b="0" i="0" kern="1200" dirty="0">
              <a:solidFill>
                <a:schemeClr val="tx1"/>
              </a:solidFill>
              <a:effectLst/>
              <a:latin typeface="GT Walsheim Medium" pitchFamily="2" charset="77"/>
              <a:ea typeface="+mn-ea"/>
              <a:cs typeface="+mn-cs"/>
            </a:endParaRPr>
          </a:p>
          <a:p>
            <a:pPr marL="228600" indent="-228600">
              <a:buFont typeface="+mj-lt"/>
              <a:buAutoNum type="arabicPeriod"/>
            </a:pPr>
            <a:r>
              <a:rPr lang="nl-NL" sz="1200" b="0" i="0" kern="1200" dirty="0">
                <a:solidFill>
                  <a:schemeClr val="tx1"/>
                </a:solidFill>
                <a:effectLst/>
                <a:latin typeface="GT Walsheim Medium" pitchFamily="2" charset="77"/>
                <a:ea typeface="+mn-ea"/>
                <a:cs typeface="+mn-cs"/>
              </a:rPr>
              <a:t>Begin met een Challenge: laat leerlingen met een schoudermaatje zoveel mogelijk cirkels zoeken in dit kunstwerk. Laat ze een paar minuten zoeken en wissel daarna klassikaal uit. </a:t>
            </a:r>
          </a:p>
          <a:p>
            <a:pPr marL="228600" indent="-228600">
              <a:buFont typeface="Arial" panose="020B0604020202020204" pitchFamily="34" charset="0"/>
              <a:buChar char="•"/>
            </a:pPr>
            <a:r>
              <a:rPr lang="nl-NL" sz="1200" b="0" i="0" kern="1200" dirty="0">
                <a:solidFill>
                  <a:schemeClr val="tx1"/>
                </a:solidFill>
                <a:effectLst/>
                <a:latin typeface="GT Walsheim Medium" pitchFamily="2" charset="77"/>
                <a:ea typeface="+mn-ea"/>
                <a:cs typeface="+mn-cs"/>
              </a:rPr>
              <a:t>Het gaat bij deze opdracht niet om het aantal rondjes, maar om nauwkeurig kijken. Kunnen leerlingen een rondje benoemen dat echt goed verstopt zit? Of heel klein is, of groot? </a:t>
            </a:r>
          </a:p>
          <a:p>
            <a:pPr marL="228600" indent="-228600">
              <a:buFont typeface="+mj-lt"/>
              <a:buAutoNum type="arabicPeriod" startAt="2"/>
            </a:pPr>
            <a:r>
              <a:rPr lang="nl-NL" sz="1200" b="0" i="0" kern="1200" dirty="0">
                <a:solidFill>
                  <a:schemeClr val="tx1"/>
                </a:solidFill>
                <a:effectLst/>
                <a:latin typeface="GT Walsheim Medium" pitchFamily="2" charset="77"/>
                <a:ea typeface="+mn-ea"/>
                <a:cs typeface="+mn-cs"/>
              </a:rPr>
              <a:t>Stel daarna de vraag: ‘Wat kun je nog meer zien?’. Wissel klassikaal uit.</a:t>
            </a:r>
          </a:p>
          <a:p>
            <a:pPr marL="228600" indent="-228600">
              <a:buFont typeface="+mj-lt"/>
              <a:buAutoNum type="arabicPeriod" startAt="2"/>
            </a:pPr>
            <a:r>
              <a:rPr lang="nl-NL" sz="1200" b="0" i="0" kern="1200" dirty="0">
                <a:solidFill>
                  <a:schemeClr val="tx1"/>
                </a:solidFill>
                <a:effectLst/>
                <a:latin typeface="GT Walsheim Medium" pitchFamily="2" charset="77"/>
                <a:ea typeface="+mn-ea"/>
                <a:cs typeface="+mn-cs"/>
              </a:rPr>
              <a:t>Lees samen met leerlingen de titel van het kunstwerk. Zien leerlingen nu wat anders.</a:t>
            </a:r>
          </a:p>
          <a:p>
            <a:pPr marL="228600" indent="-228600">
              <a:buFont typeface="+mj-lt"/>
              <a:buAutoNum type="arabicPeriod" startAt="2"/>
            </a:pPr>
            <a:r>
              <a:rPr lang="nl-NL" sz="1200" b="0" i="0" kern="1200" dirty="0">
                <a:solidFill>
                  <a:schemeClr val="tx1"/>
                </a:solidFill>
                <a:effectLst/>
                <a:latin typeface="GT Walsheim Medium" pitchFamily="2" charset="77"/>
                <a:ea typeface="+mn-ea"/>
                <a:cs typeface="+mn-cs"/>
              </a:rPr>
              <a:t>Sluit af door informatie over het kunstwerk te delen (zie hieronder).</a:t>
            </a:r>
            <a:r>
              <a:rPr lang="nl-NL" i="0" dirty="0">
                <a:effectLst/>
              </a:rPr>
              <a:t> </a:t>
            </a:r>
            <a:endParaRPr lang="nl-NL" sz="1200" b="0" i="0" kern="1200" dirty="0">
              <a:solidFill>
                <a:schemeClr val="tx1"/>
              </a:solidFill>
              <a:effectLst/>
              <a:latin typeface="GT Walsheim Medium" pitchFamily="2" charset="77"/>
              <a:ea typeface="+mn-ea"/>
              <a:cs typeface="+mn-cs"/>
            </a:endParaRPr>
          </a:p>
          <a:p>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Joan </a:t>
            </a:r>
            <a:r>
              <a:rPr lang="nl-NL" sz="1200" b="0" i="0" kern="1200" dirty="0" err="1">
                <a:solidFill>
                  <a:schemeClr val="tx1"/>
                </a:solidFill>
                <a:effectLst/>
                <a:latin typeface="GT Walsheim Medium" pitchFamily="2" charset="77"/>
                <a:ea typeface="+mn-ea"/>
                <a:cs typeface="+mn-cs"/>
              </a:rPr>
              <a:t>Miró</a:t>
            </a:r>
            <a:r>
              <a:rPr lang="nl-NL" sz="1200" b="0" i="0" kern="1200" dirty="0">
                <a:solidFill>
                  <a:schemeClr val="tx1"/>
                </a:solidFill>
                <a:effectLst/>
                <a:latin typeface="GT Walsheim Medium" pitchFamily="2" charset="77"/>
                <a:ea typeface="+mn-ea"/>
                <a:cs typeface="+mn-cs"/>
              </a:rPr>
              <a:t> is een surrealistische kunstenaar. Hij zocht naar manieren om kunst te maken zonder het hoofd te veel te gebruiken. Hij werkte meer vanuit het intuïtieve en onderbewuste. Toeval opzoeken speelde in het maakproces van surrealistische kunstenaars een belangrijke rol. </a:t>
            </a:r>
            <a:r>
              <a:rPr lang="nl-NL" sz="1200" b="0" i="0" kern="1200" dirty="0" err="1">
                <a:solidFill>
                  <a:schemeClr val="tx1"/>
                </a:solidFill>
                <a:effectLst/>
                <a:latin typeface="GT Walsheim Medium" pitchFamily="2" charset="77"/>
                <a:ea typeface="+mn-ea"/>
                <a:cs typeface="+mn-cs"/>
              </a:rPr>
              <a:t>Miró</a:t>
            </a:r>
            <a:r>
              <a:rPr lang="nl-NL" sz="1200" b="0" i="0" kern="1200" dirty="0">
                <a:solidFill>
                  <a:schemeClr val="tx1"/>
                </a:solidFill>
                <a:effectLst/>
                <a:latin typeface="GT Walsheim Medium" pitchFamily="2" charset="77"/>
                <a:ea typeface="+mn-ea"/>
                <a:cs typeface="+mn-cs"/>
              </a:rPr>
              <a:t> maakte de opzet van zijn werk vaak door de methode ‘automatisch tekenen’ toe te passen: gedachteloos vormen en lijnen neerzetten, en daarna pas kijken wat je erin ziet. Net als wetenschappers zoekt </a:t>
            </a:r>
            <a:r>
              <a:rPr lang="nl-NL" sz="1200" b="0" i="0" kern="1200" dirty="0" err="1">
                <a:solidFill>
                  <a:schemeClr val="tx1"/>
                </a:solidFill>
                <a:effectLst/>
                <a:latin typeface="GT Walsheim Medium" pitchFamily="2" charset="77"/>
                <a:ea typeface="+mn-ea"/>
                <a:cs typeface="+mn-cs"/>
              </a:rPr>
              <a:t>Miró</a:t>
            </a:r>
            <a:r>
              <a:rPr lang="nl-NL" sz="1200" b="0" i="0" kern="1200" dirty="0">
                <a:solidFill>
                  <a:schemeClr val="tx1"/>
                </a:solidFill>
                <a:effectLst/>
                <a:latin typeface="GT Walsheim Medium" pitchFamily="2" charset="77"/>
                <a:ea typeface="+mn-ea"/>
                <a:cs typeface="+mn-cs"/>
              </a:rPr>
              <a:t> naar nieuwe methoden om de werkelijkheid te onderzoeken. </a:t>
            </a:r>
          </a:p>
          <a:p>
            <a:endParaRPr lang="nl-NL" sz="1200" b="0" i="0" kern="1200" dirty="0">
              <a:solidFill>
                <a:schemeClr val="tx1"/>
              </a:solidFill>
              <a:effectLst/>
              <a:latin typeface="GT Walsheim Medium" pitchFamily="2" charset="77"/>
              <a:ea typeface="+mn-ea"/>
              <a:cs typeface="+mn-cs"/>
            </a:endParaRPr>
          </a:p>
          <a:p>
            <a:r>
              <a:rPr lang="nl-NL" sz="1200" b="0" i="0" kern="1200" dirty="0">
                <a:solidFill>
                  <a:schemeClr val="tx1"/>
                </a:solidFill>
                <a:effectLst/>
                <a:latin typeface="GT Walsheim Medium" pitchFamily="2" charset="77"/>
                <a:ea typeface="+mn-ea"/>
                <a:cs typeface="+mn-cs"/>
              </a:rPr>
              <a:t>Wil je meer weten? Meer informatie vind je hier: </a:t>
            </a:r>
            <a:r>
              <a:rPr lang="nl-NL" sz="1200" b="0" i="0" u="sng" kern="1200" dirty="0" err="1">
                <a:solidFill>
                  <a:schemeClr val="tx1"/>
                </a:solidFill>
                <a:effectLst/>
                <a:latin typeface="GT Walsheim Medium" pitchFamily="2" charset="77"/>
                <a:ea typeface="+mn-ea"/>
                <a:cs typeface="+mn-cs"/>
              </a:rPr>
              <a:t>https</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kunstvensters.com</a:t>
            </a:r>
            <a:r>
              <a:rPr lang="nl-NL" sz="1200" b="0" i="0" u="sng" kern="1200" dirty="0">
                <a:solidFill>
                  <a:schemeClr val="tx1"/>
                </a:solidFill>
                <a:effectLst/>
                <a:latin typeface="GT Walsheim Medium" pitchFamily="2" charset="77"/>
                <a:ea typeface="+mn-ea"/>
                <a:cs typeface="+mn-cs"/>
              </a:rPr>
              <a:t>/2024/10/03/</a:t>
            </a:r>
            <a:r>
              <a:rPr lang="nl-NL" sz="1200" b="0" i="0" u="sng" kern="1200" dirty="0" err="1">
                <a:solidFill>
                  <a:schemeClr val="tx1"/>
                </a:solidFill>
                <a:effectLst/>
                <a:latin typeface="GT Walsheim Medium" pitchFamily="2" charset="77"/>
                <a:ea typeface="+mn-ea"/>
                <a:cs typeface="+mn-cs"/>
              </a:rPr>
              <a:t>joan</a:t>
            </a:r>
            <a:r>
              <a:rPr lang="nl-NL" sz="1200" b="0" i="0" u="sng" kern="1200" dirty="0">
                <a:solidFill>
                  <a:schemeClr val="tx1"/>
                </a:solidFill>
                <a:effectLst/>
                <a:latin typeface="GT Walsheim Medium" pitchFamily="2" charset="77"/>
                <a:ea typeface="+mn-ea"/>
                <a:cs typeface="+mn-cs"/>
              </a:rPr>
              <a:t>-</a:t>
            </a:r>
            <a:r>
              <a:rPr lang="nl-NL" sz="1200" b="0" i="0" u="sng" kern="1200" dirty="0" err="1">
                <a:solidFill>
                  <a:schemeClr val="tx1"/>
                </a:solidFill>
                <a:effectLst/>
                <a:latin typeface="GT Walsheim Medium" pitchFamily="2" charset="77"/>
                <a:ea typeface="+mn-ea"/>
                <a:cs typeface="+mn-cs"/>
              </a:rPr>
              <a:t>miro</a:t>
            </a:r>
            <a:r>
              <a:rPr lang="nl-NL" sz="1200" b="0" i="0" u="sng" kern="1200" dirty="0">
                <a:solidFill>
                  <a:schemeClr val="tx1"/>
                </a:solidFill>
                <a:effectLst/>
                <a:latin typeface="GT Walsheim Medium" pitchFamily="2" charset="77"/>
                <a:ea typeface="+mn-ea"/>
                <a:cs typeface="+mn-cs"/>
              </a:rPr>
              <a:t>-en-de-kunst-van-het-kijken/</a:t>
            </a:r>
            <a:endParaRPr lang="nl-NL" i="0"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9</a:t>
            </a:fld>
            <a:endParaRPr lang="en-GB"/>
          </a:p>
        </p:txBody>
      </p:sp>
    </p:spTree>
    <p:extLst>
      <p:ext uri="{BB962C8B-B14F-4D97-AF65-F5344CB8AC3E}">
        <p14:creationId xmlns:p14="http://schemas.microsoft.com/office/powerpoint/2010/main" val="3790588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agina - Image no text">
    <p:spTree>
      <p:nvGrpSpPr>
        <p:cNvPr id="1" name=""/>
        <p:cNvGrpSpPr/>
        <p:nvPr/>
      </p:nvGrpSpPr>
      <p:grpSpPr>
        <a:xfrm>
          <a:off x="0" y="0"/>
          <a:ext cx="0" cy="0"/>
          <a:chOff x="0" y="0"/>
          <a:chExt cx="0" cy="0"/>
        </a:xfrm>
      </p:grpSpPr>
      <p:sp>
        <p:nvSpPr>
          <p:cNvPr id="9" name="Tijdelijke aanduiding voor afbeelding 4">
            <a:extLst>
              <a:ext uri="{FF2B5EF4-FFF2-40B4-BE49-F238E27FC236}">
                <a16:creationId xmlns:a16="http://schemas.microsoft.com/office/drawing/2014/main" id="{9D097535-4699-7B42-BB0D-63BDAB006F78}"/>
              </a:ext>
            </a:extLst>
          </p:cNvPr>
          <p:cNvSpPr>
            <a:spLocks noGrp="1"/>
          </p:cNvSpPr>
          <p:nvPr>
            <p:ph type="pic" sz="quarter" idx="18" hasCustomPrompt="1"/>
          </p:nvPr>
        </p:nvSpPr>
        <p:spPr>
          <a:xfrm>
            <a:off x="0" y="0"/>
            <a:ext cx="12192000" cy="6858000"/>
          </a:xfrm>
          <a:prstGeom prst="rect">
            <a:avLst/>
          </a:prstGeom>
          <a:solidFill>
            <a:schemeClr val="bg1"/>
          </a:solidFill>
          <a:ln>
            <a:noFill/>
          </a:ln>
        </p:spPr>
        <p:txBody>
          <a:bodyPr lIns="432000" rIns="108000" anchor="ctr" anchorCtr="0"/>
          <a:lstStyle>
            <a:lvl1pPr algn="l">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pic>
        <p:nvPicPr>
          <p:cNvPr id="15" name="Graphic 14">
            <a:extLst>
              <a:ext uri="{FF2B5EF4-FFF2-40B4-BE49-F238E27FC236}">
                <a16:creationId xmlns:a16="http://schemas.microsoft.com/office/drawing/2014/main" id="{CB804452-FF06-6340-8042-9D58A9511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5496" y="194530"/>
            <a:ext cx="7875654" cy="5453797"/>
          </a:xfrm>
          <a:prstGeom prst="rect">
            <a:avLst/>
          </a:prstGeom>
        </p:spPr>
      </p:pic>
      <p:pic>
        <p:nvPicPr>
          <p:cNvPr id="6" name="Afbeelding 5">
            <a:extLst>
              <a:ext uri="{FF2B5EF4-FFF2-40B4-BE49-F238E27FC236}">
                <a16:creationId xmlns:a16="http://schemas.microsoft.com/office/drawing/2014/main" id="{98775A38-7A8D-4984-86C7-31F9A99C4AE6}"/>
              </a:ext>
            </a:extLst>
          </p:cNvPr>
          <p:cNvPicPr>
            <a:picLocks noChangeAspect="1"/>
          </p:cNvPicPr>
          <p:nvPr userDrawn="1"/>
        </p:nvPicPr>
        <p:blipFill>
          <a:blip r:embed="rId4"/>
          <a:stretch>
            <a:fillRect/>
          </a:stretch>
        </p:blipFill>
        <p:spPr>
          <a:xfrm>
            <a:off x="0" y="4418964"/>
            <a:ext cx="12192000" cy="2439036"/>
          </a:xfrm>
          <a:prstGeom prst="rect">
            <a:avLst/>
          </a:prstGeom>
        </p:spPr>
      </p:pic>
    </p:spTree>
    <p:extLst>
      <p:ext uri="{BB962C8B-B14F-4D97-AF65-F5344CB8AC3E}">
        <p14:creationId xmlns:p14="http://schemas.microsoft.com/office/powerpoint/2010/main" val="205636242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el pagina - lichtblauw">
    <p:bg bwMode="gray">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7486" y="1549216"/>
            <a:ext cx="3333466"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3" name="Afbeelding 2">
            <a:extLst>
              <a:ext uri="{FF2B5EF4-FFF2-40B4-BE49-F238E27FC236}">
                <a16:creationId xmlns:a16="http://schemas.microsoft.com/office/drawing/2014/main" id="{726D07C0-4A2E-4E50-AC90-D43ACFC7ED3B}"/>
              </a:ext>
            </a:extLst>
          </p:cNvPr>
          <p:cNvPicPr>
            <a:picLocks noChangeAspect="1"/>
          </p:cNvPicPr>
          <p:nvPr userDrawn="1"/>
        </p:nvPicPr>
        <p:blipFill>
          <a:blip r:embed="rId4"/>
          <a:stretch>
            <a:fillRect/>
          </a:stretch>
        </p:blipFill>
        <p:spPr>
          <a:xfrm>
            <a:off x="0" y="4412358"/>
            <a:ext cx="12192000" cy="2439035"/>
          </a:xfrm>
          <a:prstGeom prst="rect">
            <a:avLst/>
          </a:prstGeom>
        </p:spPr>
      </p:pic>
    </p:spTree>
    <p:extLst>
      <p:ext uri="{BB962C8B-B14F-4D97-AF65-F5344CB8AC3E}">
        <p14:creationId xmlns:p14="http://schemas.microsoft.com/office/powerpoint/2010/main" val="6630146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pagina - Geel">
    <p:bg bwMode="gray">
      <p:bgPr>
        <a:solidFill>
          <a:srgbClr val="F1D528"/>
        </a:solidFill>
        <a:effectLst/>
      </p:bgPr>
    </p:bg>
    <p:spTree>
      <p:nvGrpSpPr>
        <p:cNvPr id="1" name=""/>
        <p:cNvGrpSpPr/>
        <p:nvPr/>
      </p:nvGrpSpPr>
      <p:grpSpPr>
        <a:xfrm>
          <a:off x="0" y="0"/>
          <a:ext cx="0" cy="0"/>
          <a:chOff x="0" y="0"/>
          <a:chExt cx="0" cy="0"/>
        </a:xfrm>
      </p:grpSpPr>
      <p:sp>
        <p:nvSpPr>
          <p:cNvPr id="12" name="Tijdelijke aanduiding voor datum 3">
            <a:extLst>
              <a:ext uri="{FF2B5EF4-FFF2-40B4-BE49-F238E27FC236}">
                <a16:creationId xmlns:a16="http://schemas.microsoft.com/office/drawing/2014/main" id="{0BB385E1-23E5-2946-B6F3-B8DB29A94AE5}"/>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rgbClr val="6B519C"/>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4" name="Titel 1">
            <a:extLst>
              <a:ext uri="{FF2B5EF4-FFF2-40B4-BE49-F238E27FC236}">
                <a16:creationId xmlns:a16="http://schemas.microsoft.com/office/drawing/2014/main" id="{AF80CEF1-70D7-6E41-BF09-B0C9F054758B}"/>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rgbClr val="6B519C"/>
                </a:solidFill>
                <a:latin typeface="GT Walsheim Light" pitchFamily="2" charset="77"/>
              </a:defRPr>
            </a:lvl1pPr>
          </a:lstStyle>
          <a:p>
            <a:r>
              <a:rPr lang="nl-NL" noProof="0"/>
              <a:t>Plaats hier een titel</a:t>
            </a:r>
            <a:br>
              <a:rPr lang="nl-NL" noProof="0"/>
            </a:br>
            <a:r>
              <a:rPr lang="nl-NL" noProof="0"/>
              <a:t>die de aandacht vraagt</a:t>
            </a:r>
          </a:p>
        </p:txBody>
      </p:sp>
      <p:sp>
        <p:nvSpPr>
          <p:cNvPr id="17" name="Tijdelijke aanduiding voor tekst 32">
            <a:extLst>
              <a:ext uri="{FF2B5EF4-FFF2-40B4-BE49-F238E27FC236}">
                <a16:creationId xmlns:a16="http://schemas.microsoft.com/office/drawing/2014/main" id="{85A19F8C-D76D-C74B-93CF-E34E8B8B9EDE}"/>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rgbClr val="6B519C"/>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A21A9C3B-9FB1-2145-B0B3-BE770666BCC3}"/>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rgbClr val="6B519C"/>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4" name="Graphic 3">
            <a:extLst>
              <a:ext uri="{FF2B5EF4-FFF2-40B4-BE49-F238E27FC236}">
                <a16:creationId xmlns:a16="http://schemas.microsoft.com/office/drawing/2014/main" id="{2F6F74CB-6AFD-9A4A-BD73-9A6E7F902B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1339" y="1549216"/>
            <a:ext cx="3333466" cy="3552265"/>
          </a:xfrm>
          <a:prstGeom prst="rect">
            <a:avLst/>
          </a:prstGeom>
        </p:spPr>
      </p:pic>
      <p:pic>
        <p:nvPicPr>
          <p:cNvPr id="5" name="Afbeelding 4">
            <a:extLst>
              <a:ext uri="{FF2B5EF4-FFF2-40B4-BE49-F238E27FC236}">
                <a16:creationId xmlns:a16="http://schemas.microsoft.com/office/drawing/2014/main" id="{DB07CD39-6D69-4C14-8081-7980FD8C5C12}"/>
              </a:ext>
            </a:extLst>
          </p:cNvPr>
          <p:cNvPicPr>
            <a:picLocks noChangeAspect="1"/>
          </p:cNvPicPr>
          <p:nvPr userDrawn="1"/>
        </p:nvPicPr>
        <p:blipFill>
          <a:blip r:embed="rId4"/>
          <a:stretch>
            <a:fillRect/>
          </a:stretch>
        </p:blipFill>
        <p:spPr>
          <a:xfrm>
            <a:off x="0" y="4421255"/>
            <a:ext cx="12192000" cy="2439035"/>
          </a:xfrm>
          <a:prstGeom prst="rect">
            <a:avLst/>
          </a:prstGeom>
        </p:spPr>
      </p:pic>
    </p:spTree>
    <p:extLst>
      <p:ext uri="{BB962C8B-B14F-4D97-AF65-F5344CB8AC3E}">
        <p14:creationId xmlns:p14="http://schemas.microsoft.com/office/powerpoint/2010/main" val="1776449651"/>
      </p:ext>
    </p:extLst>
  </p:cSld>
  <p:clrMapOvr>
    <a:masterClrMapping/>
  </p:clrMapOvr>
  <p:extLst>
    <p:ext uri="{DCECCB84-F9BA-43D5-87BE-67443E8EF086}">
      <p15:sldGuideLst xmlns:p15="http://schemas.microsoft.com/office/powerpoint/2012/main">
        <p15:guide id="3" pos="7468" userDrawn="1">
          <p15:clr>
            <a:srgbClr val="FBAE40"/>
          </p15:clr>
        </p15:guide>
        <p15:guide id="8" pos="62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pagina 2 - Rood">
    <p:bg bwMode="gray">
      <p:bgPr>
        <a:solidFill>
          <a:schemeClr val="accent3"/>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A72C277-BAD0-D646-B00C-6BE4CD63969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6"/>
            <a:ext cx="4595516" cy="5038709"/>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bg1"/>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4D9FD4D8-4924-4003-B89E-8A2757B86C9E}"/>
              </a:ext>
            </a:extLst>
          </p:cNvPr>
          <p:cNvPicPr>
            <a:picLocks noChangeAspect="1"/>
          </p:cNvPicPr>
          <p:nvPr userDrawn="1"/>
        </p:nvPicPr>
        <p:blipFill>
          <a:blip r:embed="rId4"/>
          <a:stretch>
            <a:fillRect/>
          </a:stretch>
        </p:blipFill>
        <p:spPr>
          <a:xfrm>
            <a:off x="0" y="4412359"/>
            <a:ext cx="12192000" cy="2439035"/>
          </a:xfrm>
          <a:prstGeom prst="rect">
            <a:avLst/>
          </a:prstGeom>
        </p:spPr>
      </p:pic>
    </p:spTree>
    <p:extLst>
      <p:ext uri="{BB962C8B-B14F-4D97-AF65-F5344CB8AC3E}">
        <p14:creationId xmlns:p14="http://schemas.microsoft.com/office/powerpoint/2010/main" val="17178961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pagina 2 - BLUE">
    <p:bg bwMode="gray">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accent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349171097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el pagina 2 - paars">
    <p:bg bwMode="gray">
      <p:bgPr>
        <a:solidFill>
          <a:schemeClr val="accent6"/>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accent1"/>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323318218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el pagina 2 - lightBLUE">
    <p:bg bwMode="gray">
      <p:bgPr>
        <a:solidFill>
          <a:schemeClr val="accent5"/>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410892488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el pagina 2 - groen">
    <p:bg bwMode="gray">
      <p:bgPr>
        <a:solidFill>
          <a:schemeClr val="accent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125854602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el pagina 2 - roze">
    <p:bg bwMode="gray">
      <p:bgPr>
        <a:solidFill>
          <a:schemeClr val="accent4"/>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205333517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el pagina 2 - bruin">
    <p:bg bwMode="gray">
      <p:bgPr>
        <a:solidFill>
          <a:srgbClr val="97751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264140775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el pagina 2 - BLUE">
    <p:bg bwMode="gray">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0819" y="256994"/>
            <a:ext cx="4595516"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303" y="1945549"/>
            <a:ext cx="8649603" cy="3161911"/>
          </a:xfrm>
          <a:prstGeom prst="rect">
            <a:avLst/>
          </a:prstGeom>
        </p:spPr>
        <p:txBody>
          <a:bodyPr lIns="0" anchor="t" anchorCtr="0"/>
          <a:lstStyle>
            <a:lvl1pPr algn="l">
              <a:defRPr sz="5000" b="0" i="0">
                <a:solidFill>
                  <a:srgbClr val="6B519C"/>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7"/>
            <a:ext cx="12192000" cy="2439035"/>
          </a:xfrm>
          <a:prstGeom prst="rect">
            <a:avLst/>
          </a:prstGeom>
        </p:spPr>
      </p:pic>
    </p:spTree>
    <p:extLst>
      <p:ext uri="{BB962C8B-B14F-4D97-AF65-F5344CB8AC3E}">
        <p14:creationId xmlns:p14="http://schemas.microsoft.com/office/powerpoint/2010/main" val="10936174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pagina - WIT">
    <p:bg bwMode="gray">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71560B1-AF56-1142-947C-747DF021974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7486" y="1549216"/>
            <a:ext cx="3333466" cy="3552265"/>
          </a:xfrm>
          <a:prstGeom prst="rect">
            <a:avLst/>
          </a:prstGeom>
        </p:spPr>
      </p:pic>
      <p:sp>
        <p:nvSpPr>
          <p:cNvPr id="11" name="Tijdelijke aanduiding voor datum 3">
            <a:extLst>
              <a:ext uri="{FF2B5EF4-FFF2-40B4-BE49-F238E27FC236}">
                <a16:creationId xmlns:a16="http://schemas.microsoft.com/office/drawing/2014/main" id="{F65291F4-C395-954A-8EB0-9B477956CC5F}"/>
              </a:ext>
            </a:extLst>
          </p:cNvPr>
          <p:cNvSpPr>
            <a:spLocks noGrp="1"/>
          </p:cNvSpPr>
          <p:nvPr>
            <p:ph type="dt" sz="half" idx="10"/>
          </p:nvPr>
        </p:nvSpPr>
        <p:spPr>
          <a:xfrm>
            <a:off x="4469237" y="4870212"/>
            <a:ext cx="7196550" cy="231269"/>
          </a:xfrm>
          <a:prstGeom prst="rect">
            <a:avLst/>
          </a:prstGeom>
        </p:spPr>
        <p:txBody>
          <a:bodyPr rIns="0"/>
          <a:lstStyle>
            <a:lvl1pPr algn="l">
              <a:defRPr sz="1200" b="0" i="0">
                <a:latin typeface="GT Walsheim Light" pitchFamily="2" charset="77"/>
                <a:ea typeface="Open Sans Light" panose="020B0306030504020204" pitchFamily="34" charset="0"/>
                <a:cs typeface="Open Sans Light" panose="020B0306030504020204" pitchFamily="34" charset="0"/>
              </a:defRPr>
            </a:lvl1pPr>
          </a:lstStyle>
          <a:p>
            <a:pPr algn="l"/>
            <a:fld id="{16A1F7B8-8C2F-6042-8F82-7696467E56F4}" type="datetime1">
              <a:rPr lang="nl-NL" smtClean="0"/>
              <a:pPr algn="l"/>
              <a:t>12-2-2026</a:t>
            </a:fld>
            <a:endParaRPr lang="nl-NL"/>
          </a:p>
        </p:txBody>
      </p:sp>
      <p:sp>
        <p:nvSpPr>
          <p:cNvPr id="14" name="Titel 1">
            <a:extLst>
              <a:ext uri="{FF2B5EF4-FFF2-40B4-BE49-F238E27FC236}">
                <a16:creationId xmlns:a16="http://schemas.microsoft.com/office/drawing/2014/main" id="{8FA24EAC-01EC-8146-8E7F-AA7C7CB5C21E}"/>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56652289-C403-1D46-B83F-7F81E234A507}"/>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58DBC5FF-92C0-6D45-82C8-0E6F65E367FA}"/>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3" name="Afbeelding 2">
            <a:extLst>
              <a:ext uri="{FF2B5EF4-FFF2-40B4-BE49-F238E27FC236}">
                <a16:creationId xmlns:a16="http://schemas.microsoft.com/office/drawing/2014/main" id="{93426D11-3606-489E-9FED-3365DCBED423}"/>
              </a:ext>
            </a:extLst>
          </p:cNvPr>
          <p:cNvPicPr>
            <a:picLocks noChangeAspect="1"/>
          </p:cNvPicPr>
          <p:nvPr userDrawn="1"/>
        </p:nvPicPr>
        <p:blipFill>
          <a:blip r:embed="rId4"/>
          <a:stretch>
            <a:fillRect/>
          </a:stretch>
        </p:blipFill>
        <p:spPr>
          <a:xfrm>
            <a:off x="0" y="4412356"/>
            <a:ext cx="12192000" cy="2439035"/>
          </a:xfrm>
          <a:prstGeom prst="rect">
            <a:avLst/>
          </a:prstGeom>
        </p:spPr>
      </p:pic>
    </p:spTree>
    <p:extLst>
      <p:ext uri="{BB962C8B-B14F-4D97-AF65-F5344CB8AC3E}">
        <p14:creationId xmlns:p14="http://schemas.microsoft.com/office/powerpoint/2010/main" val="37404428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pagina - groen">
    <p:bg bwMode="gray">
      <p:bgPr>
        <a:solidFill>
          <a:schemeClr val="accent2"/>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3" name="Tijdelijke aanduiding voor tekst 2">
            <a:extLst>
              <a:ext uri="{FF2B5EF4-FFF2-40B4-BE49-F238E27FC236}">
                <a16:creationId xmlns:a16="http://schemas.microsoft.com/office/drawing/2014/main" id="{73966E53-809E-9D47-A0D1-68F0757F73B4}"/>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4" name="Afbeelding 3">
            <a:extLst>
              <a:ext uri="{FF2B5EF4-FFF2-40B4-BE49-F238E27FC236}">
                <a16:creationId xmlns:a16="http://schemas.microsoft.com/office/drawing/2014/main" id="{CF3B99C3-6342-47DE-AAF4-A1920DE1DA86}"/>
              </a:ext>
            </a:extLst>
          </p:cNvPr>
          <p:cNvPicPr>
            <a:picLocks noChangeAspect="1"/>
          </p:cNvPicPr>
          <p:nvPr userDrawn="1"/>
        </p:nvPicPr>
        <p:blipFill>
          <a:blip r:embed="rId2"/>
          <a:stretch>
            <a:fillRect/>
          </a:stretch>
        </p:blipFill>
        <p:spPr>
          <a:xfrm>
            <a:off x="0" y="4420670"/>
            <a:ext cx="12192000" cy="2439035"/>
          </a:xfrm>
          <a:prstGeom prst="rect">
            <a:avLst/>
          </a:prstGeom>
        </p:spPr>
      </p:pic>
    </p:spTree>
    <p:extLst>
      <p:ext uri="{BB962C8B-B14F-4D97-AF65-F5344CB8AC3E}">
        <p14:creationId xmlns:p14="http://schemas.microsoft.com/office/powerpoint/2010/main" val="713009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el pagina - geel">
    <p:bg bwMode="gray">
      <p:bgPr>
        <a:solidFill>
          <a:schemeClr val="accent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tx1"/>
                </a:solidFill>
                <a:latin typeface="GT Walsheim Medium" panose="00000600000000000000" pitchFamily="50" charset="0"/>
              </a:defRPr>
            </a:lvl1pPr>
          </a:lstStyle>
          <a:p>
            <a:r>
              <a:rPr lang="nl-NL" noProof="0"/>
              <a:t>Een pakkende titel</a:t>
            </a:r>
          </a:p>
        </p:txBody>
      </p:sp>
      <p:sp>
        <p:nvSpPr>
          <p:cNvPr id="3" name="Tijdelijke aanduiding voor tekst 2">
            <a:extLst>
              <a:ext uri="{FF2B5EF4-FFF2-40B4-BE49-F238E27FC236}">
                <a16:creationId xmlns:a16="http://schemas.microsoft.com/office/drawing/2014/main" id="{73966E53-809E-9D47-A0D1-68F0757F73B4}"/>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4" name="Afbeelding 3">
            <a:extLst>
              <a:ext uri="{FF2B5EF4-FFF2-40B4-BE49-F238E27FC236}">
                <a16:creationId xmlns:a16="http://schemas.microsoft.com/office/drawing/2014/main" id="{CF3B99C3-6342-47DE-AAF4-A1920DE1DA86}"/>
              </a:ext>
            </a:extLst>
          </p:cNvPr>
          <p:cNvPicPr>
            <a:picLocks noChangeAspect="1"/>
          </p:cNvPicPr>
          <p:nvPr userDrawn="1"/>
        </p:nvPicPr>
        <p:blipFill>
          <a:blip r:embed="rId2"/>
          <a:stretch>
            <a:fillRect/>
          </a:stretch>
        </p:blipFill>
        <p:spPr>
          <a:xfrm>
            <a:off x="0" y="4420670"/>
            <a:ext cx="12192000" cy="2439035"/>
          </a:xfrm>
          <a:prstGeom prst="rect">
            <a:avLst/>
          </a:prstGeom>
        </p:spPr>
      </p:pic>
    </p:spTree>
    <p:extLst>
      <p:ext uri="{BB962C8B-B14F-4D97-AF65-F5344CB8AC3E}">
        <p14:creationId xmlns:p14="http://schemas.microsoft.com/office/powerpoint/2010/main" val="35935496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pagina - blauw">
    <p:bg bwMode="gray">
      <p:bgPr>
        <a:solidFill>
          <a:schemeClr val="tx2"/>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accent3"/>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8"/>
            <a:ext cx="12192000" cy="2439035"/>
          </a:xfrm>
          <a:prstGeom prst="rect">
            <a:avLst/>
          </a:prstGeom>
        </p:spPr>
      </p:pic>
    </p:spTree>
    <p:extLst>
      <p:ext uri="{BB962C8B-B14F-4D97-AF65-F5344CB8AC3E}">
        <p14:creationId xmlns:p14="http://schemas.microsoft.com/office/powerpoint/2010/main" val="8715816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el pagina - rood">
    <p:bg bwMode="gray">
      <p:bgPr>
        <a:solidFill>
          <a:schemeClr val="accent3"/>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8"/>
            <a:ext cx="12192000" cy="2439035"/>
          </a:xfrm>
          <a:prstGeom prst="rect">
            <a:avLst/>
          </a:prstGeom>
        </p:spPr>
      </p:pic>
    </p:spTree>
    <p:extLst>
      <p:ext uri="{BB962C8B-B14F-4D97-AF65-F5344CB8AC3E}">
        <p14:creationId xmlns:p14="http://schemas.microsoft.com/office/powerpoint/2010/main" val="18693778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el pagina - roze">
    <p:bg bwMode="gray">
      <p:bgPr>
        <a:solidFill>
          <a:schemeClr val="accent4"/>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8"/>
            <a:ext cx="12192000" cy="2439035"/>
          </a:xfrm>
          <a:prstGeom prst="rect">
            <a:avLst/>
          </a:prstGeom>
        </p:spPr>
      </p:pic>
    </p:spTree>
    <p:extLst>
      <p:ext uri="{BB962C8B-B14F-4D97-AF65-F5344CB8AC3E}">
        <p14:creationId xmlns:p14="http://schemas.microsoft.com/office/powerpoint/2010/main" val="319266301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Titel pagina - lichtblauw">
    <p:bg bwMode="gray">
      <p:bgPr>
        <a:solidFill>
          <a:schemeClr val="accent5"/>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8"/>
            <a:ext cx="12192000" cy="2439035"/>
          </a:xfrm>
          <a:prstGeom prst="rect">
            <a:avLst/>
          </a:prstGeom>
        </p:spPr>
      </p:pic>
    </p:spTree>
    <p:extLst>
      <p:ext uri="{BB962C8B-B14F-4D97-AF65-F5344CB8AC3E}">
        <p14:creationId xmlns:p14="http://schemas.microsoft.com/office/powerpoint/2010/main" val="381182221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Titel pagina - bruin">
    <p:bg bwMode="gray">
      <p:bgPr>
        <a:solidFill>
          <a:srgbClr val="977511"/>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8"/>
            <a:ext cx="12192000" cy="2439035"/>
          </a:xfrm>
          <a:prstGeom prst="rect">
            <a:avLst/>
          </a:prstGeom>
        </p:spPr>
      </p:pic>
    </p:spTree>
    <p:extLst>
      <p:ext uri="{BB962C8B-B14F-4D97-AF65-F5344CB8AC3E}">
        <p14:creationId xmlns:p14="http://schemas.microsoft.com/office/powerpoint/2010/main" val="41609176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Titel pagina - paars">
    <p:bg bwMode="gray">
      <p:bgPr>
        <a:solidFill>
          <a:schemeClr val="accent6"/>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481" y="2531336"/>
            <a:ext cx="11365645" cy="654779"/>
          </a:xfrm>
          <a:prstGeom prst="rect">
            <a:avLst/>
          </a:prstGeom>
        </p:spPr>
        <p:txBody>
          <a:bodyPr lIns="0" anchor="t" anchorCtr="0"/>
          <a:lstStyle>
            <a:lvl1pPr algn="ctr">
              <a:defRPr sz="5000" b="1" i="0">
                <a:solidFill>
                  <a:schemeClr val="accent1"/>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480" y="3186114"/>
            <a:ext cx="1136564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8"/>
            <a:ext cx="12192000" cy="2439035"/>
          </a:xfrm>
          <a:prstGeom prst="rect">
            <a:avLst/>
          </a:prstGeom>
        </p:spPr>
      </p:pic>
    </p:spTree>
    <p:extLst>
      <p:ext uri="{BB962C8B-B14F-4D97-AF65-F5344CB8AC3E}">
        <p14:creationId xmlns:p14="http://schemas.microsoft.com/office/powerpoint/2010/main" val="40066274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pagina - blauw image">
    <p:bg bwMode="gray">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accent3"/>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020DF7D4-236E-41AB-B8B2-44E9D9880F33}"/>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311841573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pagina - groen image">
    <p:bg bwMode="gray">
      <p:bgPr>
        <a:solidFill>
          <a:schemeClr val="accent2"/>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36784293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pagina - BLUE">
    <p:bg bwMode="gray">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FF4B74F-3887-2649-993D-A36B7602626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5098" y="1549215"/>
            <a:ext cx="3358684" cy="3557180"/>
          </a:xfrm>
          <a:prstGeom prst="rect">
            <a:avLst/>
          </a:prstGeom>
        </p:spPr>
      </p:pic>
      <p:sp>
        <p:nvSpPr>
          <p:cNvPr id="13" name="Tijdelijke aanduiding voor datum 3">
            <a:extLst>
              <a:ext uri="{FF2B5EF4-FFF2-40B4-BE49-F238E27FC236}">
                <a16:creationId xmlns:a16="http://schemas.microsoft.com/office/drawing/2014/main" id="{5738B826-3D52-D44E-9769-0C62175A8448}"/>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4" name="Titel 1">
            <a:extLst>
              <a:ext uri="{FF2B5EF4-FFF2-40B4-BE49-F238E27FC236}">
                <a16:creationId xmlns:a16="http://schemas.microsoft.com/office/drawing/2014/main" id="{83A19E61-13B4-BF47-94E4-84DB0364D4E4}"/>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accent2"/>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2FC0EB6B-6E05-9944-98A7-016A02C66C22}"/>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9797E0E2-8813-6046-869C-E68B8DFCFBD9}"/>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1FE425CB-EC31-4FEB-86C4-AEA1534F78D4}"/>
              </a:ext>
            </a:extLst>
          </p:cNvPr>
          <p:cNvPicPr>
            <a:picLocks noChangeAspect="1"/>
          </p:cNvPicPr>
          <p:nvPr userDrawn="1"/>
        </p:nvPicPr>
        <p:blipFill>
          <a:blip r:embed="rId4"/>
          <a:stretch>
            <a:fillRect/>
          </a:stretch>
        </p:blipFill>
        <p:spPr>
          <a:xfrm>
            <a:off x="0" y="4412356"/>
            <a:ext cx="12192000" cy="2439035"/>
          </a:xfrm>
          <a:prstGeom prst="rect">
            <a:avLst/>
          </a:prstGeom>
        </p:spPr>
      </p:pic>
    </p:spTree>
    <p:extLst>
      <p:ext uri="{BB962C8B-B14F-4D97-AF65-F5344CB8AC3E}">
        <p14:creationId xmlns:p14="http://schemas.microsoft.com/office/powerpoint/2010/main" val="27402371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el pagina - rood image">
    <p:bg bwMode="gray">
      <p:bgPr>
        <a:solidFill>
          <a:schemeClr val="accent3"/>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109105299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el pagina - roze image">
    <p:bg bwMode="gray">
      <p:bgPr>
        <a:solidFill>
          <a:schemeClr val="accent4"/>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866902366"/>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el pagina - blauw image">
    <p:bg bwMode="gray">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286993564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Titel pagina - paars image">
    <p:bg bwMode="gray">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accent1"/>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31223158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Titel pagina - bruin image">
    <p:bg bwMode="gray">
      <p:bgPr>
        <a:solidFill>
          <a:srgbClr val="977511"/>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395036873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el pagina - geel image">
    <p:bg bwMode="gray">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19305" y="873802"/>
            <a:ext cx="7072694"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303" y="873802"/>
            <a:ext cx="3962003"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1"/>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302" y="1953804"/>
            <a:ext cx="3962003"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52912597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kst links, afbeelding recht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4914965" y="540001"/>
            <a:ext cx="6422083" cy="4904197"/>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900389" y="540000"/>
            <a:ext cx="3779016"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899766" y="1664209"/>
            <a:ext cx="3779016" cy="3779989"/>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pic>
        <p:nvPicPr>
          <p:cNvPr id="14" name="Graphic 13">
            <a:extLst>
              <a:ext uri="{FF2B5EF4-FFF2-40B4-BE49-F238E27FC236}">
                <a16:creationId xmlns:a16="http://schemas.microsoft.com/office/drawing/2014/main" id="{71AFB34F-FFC0-004E-BE4A-E196590DF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210283708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kst links, 4 afbeelding rechts ">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8203589" y="540000"/>
            <a:ext cx="3141798"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6" name="Tijdelijke aanduiding voor afbeelding 4">
            <a:extLst>
              <a:ext uri="{FF2B5EF4-FFF2-40B4-BE49-F238E27FC236}">
                <a16:creationId xmlns:a16="http://schemas.microsoft.com/office/drawing/2014/main" id="{DA5AE372-3F30-9442-B116-E6207D25DC14}"/>
              </a:ext>
            </a:extLst>
          </p:cNvPr>
          <p:cNvSpPr>
            <a:spLocks noGrp="1"/>
          </p:cNvSpPr>
          <p:nvPr>
            <p:ph type="pic" sz="quarter" idx="19" hasCustomPrompt="1"/>
          </p:nvPr>
        </p:nvSpPr>
        <p:spPr>
          <a:xfrm>
            <a:off x="4869974" y="540000"/>
            <a:ext cx="3141798"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633448D9-C088-DD49-B2B8-B028469A8DB6}"/>
              </a:ext>
            </a:extLst>
          </p:cNvPr>
          <p:cNvSpPr>
            <a:spLocks noGrp="1"/>
          </p:cNvSpPr>
          <p:nvPr>
            <p:ph type="pic" sz="quarter" idx="20" hasCustomPrompt="1"/>
          </p:nvPr>
        </p:nvSpPr>
        <p:spPr>
          <a:xfrm>
            <a:off x="8203589" y="3113435"/>
            <a:ext cx="3141798"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1" name="Tijdelijke aanduiding voor afbeelding 4">
            <a:extLst>
              <a:ext uri="{FF2B5EF4-FFF2-40B4-BE49-F238E27FC236}">
                <a16:creationId xmlns:a16="http://schemas.microsoft.com/office/drawing/2014/main" id="{F57CC018-1AB2-E74C-87B2-67594A34A6C3}"/>
              </a:ext>
            </a:extLst>
          </p:cNvPr>
          <p:cNvSpPr>
            <a:spLocks noGrp="1"/>
          </p:cNvSpPr>
          <p:nvPr>
            <p:ph type="pic" sz="quarter" idx="21" hasCustomPrompt="1"/>
          </p:nvPr>
        </p:nvSpPr>
        <p:spPr>
          <a:xfrm>
            <a:off x="4869974" y="3113435"/>
            <a:ext cx="3141798"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2" name="Titel 1">
            <a:extLst>
              <a:ext uri="{FF2B5EF4-FFF2-40B4-BE49-F238E27FC236}">
                <a16:creationId xmlns:a16="http://schemas.microsoft.com/office/drawing/2014/main" id="{25902854-D002-7247-9F28-2976A9110E43}"/>
              </a:ext>
            </a:extLst>
          </p:cNvPr>
          <p:cNvSpPr>
            <a:spLocks noGrp="1"/>
          </p:cNvSpPr>
          <p:nvPr>
            <p:ph type="ctrTitle" hasCustomPrompt="1"/>
          </p:nvPr>
        </p:nvSpPr>
        <p:spPr>
          <a:xfrm>
            <a:off x="900389" y="540000"/>
            <a:ext cx="3779016"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4" name="Tijdelijke aanduiding voor tekst 2">
            <a:extLst>
              <a:ext uri="{FF2B5EF4-FFF2-40B4-BE49-F238E27FC236}">
                <a16:creationId xmlns:a16="http://schemas.microsoft.com/office/drawing/2014/main" id="{54C41EBD-B8EA-B342-9FEF-FD5874F3D412}"/>
              </a:ext>
            </a:extLst>
          </p:cNvPr>
          <p:cNvSpPr>
            <a:spLocks noGrp="1"/>
          </p:cNvSpPr>
          <p:nvPr>
            <p:ph type="body" sz="quarter" idx="10" hasCustomPrompt="1"/>
          </p:nvPr>
        </p:nvSpPr>
        <p:spPr>
          <a:xfrm>
            <a:off x="899766" y="1664209"/>
            <a:ext cx="3779016" cy="3779989"/>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pic>
        <p:nvPicPr>
          <p:cNvPr id="15" name="Graphic 14">
            <a:extLst>
              <a:ext uri="{FF2B5EF4-FFF2-40B4-BE49-F238E27FC236}">
                <a16:creationId xmlns:a16="http://schemas.microsoft.com/office/drawing/2014/main" id="{3C3C41B3-3C04-0645-AD42-EA7DB0F06A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154231569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er afbeeldingen">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6096000" y="507436"/>
            <a:ext cx="3893297" cy="2921564"/>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6" name="Tijdelijke aanduiding voor afbeelding 4">
            <a:extLst>
              <a:ext uri="{FF2B5EF4-FFF2-40B4-BE49-F238E27FC236}">
                <a16:creationId xmlns:a16="http://schemas.microsoft.com/office/drawing/2014/main" id="{DA5AE372-3F30-9442-B116-E6207D25DC14}"/>
              </a:ext>
            </a:extLst>
          </p:cNvPr>
          <p:cNvSpPr>
            <a:spLocks noGrp="1"/>
          </p:cNvSpPr>
          <p:nvPr>
            <p:ph type="pic" sz="quarter" idx="19" hasCustomPrompt="1"/>
          </p:nvPr>
        </p:nvSpPr>
        <p:spPr>
          <a:xfrm>
            <a:off x="2202705" y="507436"/>
            <a:ext cx="3701478" cy="2921564"/>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633448D9-C088-DD49-B2B8-B028469A8DB6}"/>
              </a:ext>
            </a:extLst>
          </p:cNvPr>
          <p:cNvSpPr>
            <a:spLocks noGrp="1"/>
          </p:cNvSpPr>
          <p:nvPr>
            <p:ph type="pic" sz="quarter" idx="20" hasCustomPrompt="1"/>
          </p:nvPr>
        </p:nvSpPr>
        <p:spPr>
          <a:xfrm>
            <a:off x="6096001" y="3662434"/>
            <a:ext cx="3893296" cy="2688129"/>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1" name="Tijdelijke aanduiding voor afbeelding 4">
            <a:extLst>
              <a:ext uri="{FF2B5EF4-FFF2-40B4-BE49-F238E27FC236}">
                <a16:creationId xmlns:a16="http://schemas.microsoft.com/office/drawing/2014/main" id="{F57CC018-1AB2-E74C-87B2-67594A34A6C3}"/>
              </a:ext>
            </a:extLst>
          </p:cNvPr>
          <p:cNvSpPr>
            <a:spLocks noGrp="1"/>
          </p:cNvSpPr>
          <p:nvPr>
            <p:ph type="pic" sz="quarter" idx="21" hasCustomPrompt="1"/>
          </p:nvPr>
        </p:nvSpPr>
        <p:spPr>
          <a:xfrm>
            <a:off x="2202703" y="3662434"/>
            <a:ext cx="3701480" cy="268813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pic>
        <p:nvPicPr>
          <p:cNvPr id="15" name="Graphic 14">
            <a:extLst>
              <a:ext uri="{FF2B5EF4-FFF2-40B4-BE49-F238E27FC236}">
                <a16:creationId xmlns:a16="http://schemas.microsoft.com/office/drawing/2014/main" id="{3C3C41B3-3C04-0645-AD42-EA7DB0F06A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25616233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 rechts, 3 afbeelding link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900389" y="540000"/>
            <a:ext cx="2517169" cy="5121251"/>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7704877" y="540000"/>
            <a:ext cx="3634429" cy="108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7704252" y="1664209"/>
            <a:ext cx="3635053" cy="3997042"/>
          </a:xfrm>
          <a:prstGeom prst="rect">
            <a:avLst/>
          </a:prstGeom>
        </p:spPr>
        <p:txBody>
          <a:bodyPr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sp>
        <p:nvSpPr>
          <p:cNvPr id="6" name="Tijdelijke aanduiding voor afbeelding 4">
            <a:extLst>
              <a:ext uri="{FF2B5EF4-FFF2-40B4-BE49-F238E27FC236}">
                <a16:creationId xmlns:a16="http://schemas.microsoft.com/office/drawing/2014/main" id="{97B13B9C-A463-2F4F-AE61-DE3E112C60B2}"/>
              </a:ext>
            </a:extLst>
          </p:cNvPr>
          <p:cNvSpPr>
            <a:spLocks noGrp="1"/>
          </p:cNvSpPr>
          <p:nvPr>
            <p:ph type="pic" sz="quarter" idx="19" hasCustomPrompt="1"/>
          </p:nvPr>
        </p:nvSpPr>
        <p:spPr>
          <a:xfrm>
            <a:off x="3614456" y="540000"/>
            <a:ext cx="3827898" cy="2525929"/>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80BE172D-16BC-7B46-9C91-634FBDD89C69}"/>
              </a:ext>
            </a:extLst>
          </p:cNvPr>
          <p:cNvSpPr>
            <a:spLocks noGrp="1"/>
          </p:cNvSpPr>
          <p:nvPr>
            <p:ph type="pic" sz="quarter" idx="20" hasCustomPrompt="1"/>
          </p:nvPr>
        </p:nvSpPr>
        <p:spPr>
          <a:xfrm>
            <a:off x="3614456" y="3263705"/>
            <a:ext cx="3827898" cy="2397546"/>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pic>
        <p:nvPicPr>
          <p:cNvPr id="12" name="Graphic 11">
            <a:extLst>
              <a:ext uri="{FF2B5EF4-FFF2-40B4-BE49-F238E27FC236}">
                <a16:creationId xmlns:a16="http://schemas.microsoft.com/office/drawing/2014/main" id="{DC629663-71BA-104E-86ED-8861067B3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119693932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pagina - paars">
    <p:bg bwMode="gray">
      <p:bgPr>
        <a:solidFill>
          <a:schemeClr val="accent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FF4B74F-3887-2649-993D-A36B7602626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5098" y="1549215"/>
            <a:ext cx="3358684" cy="3557180"/>
          </a:xfrm>
          <a:prstGeom prst="rect">
            <a:avLst/>
          </a:prstGeom>
        </p:spPr>
      </p:pic>
      <p:sp>
        <p:nvSpPr>
          <p:cNvPr id="13" name="Tijdelijke aanduiding voor datum 3">
            <a:extLst>
              <a:ext uri="{FF2B5EF4-FFF2-40B4-BE49-F238E27FC236}">
                <a16:creationId xmlns:a16="http://schemas.microsoft.com/office/drawing/2014/main" id="{5738B826-3D52-D44E-9769-0C62175A8448}"/>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4" name="Titel 1">
            <a:extLst>
              <a:ext uri="{FF2B5EF4-FFF2-40B4-BE49-F238E27FC236}">
                <a16:creationId xmlns:a16="http://schemas.microsoft.com/office/drawing/2014/main" id="{83A19E61-13B4-BF47-94E4-84DB0364D4E4}"/>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accent1"/>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2FC0EB6B-6E05-9944-98A7-016A02C66C22}"/>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9797E0E2-8813-6046-869C-E68B8DFCFBD9}"/>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1FE425CB-EC31-4FEB-86C4-AEA1534F78D4}"/>
              </a:ext>
            </a:extLst>
          </p:cNvPr>
          <p:cNvPicPr>
            <a:picLocks noChangeAspect="1"/>
          </p:cNvPicPr>
          <p:nvPr userDrawn="1"/>
        </p:nvPicPr>
        <p:blipFill>
          <a:blip r:embed="rId4"/>
          <a:stretch>
            <a:fillRect/>
          </a:stretch>
        </p:blipFill>
        <p:spPr>
          <a:xfrm>
            <a:off x="0" y="4412356"/>
            <a:ext cx="12192000" cy="2439035"/>
          </a:xfrm>
          <a:prstGeom prst="rect">
            <a:avLst/>
          </a:prstGeom>
        </p:spPr>
      </p:pic>
    </p:spTree>
    <p:extLst>
      <p:ext uri="{BB962C8B-B14F-4D97-AF65-F5344CB8AC3E}">
        <p14:creationId xmlns:p14="http://schemas.microsoft.com/office/powerpoint/2010/main" val="353364512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lleen tekst">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899766" y="540000"/>
            <a:ext cx="10437282"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899766" y="1807019"/>
            <a:ext cx="5092420" cy="3700896"/>
          </a:xfrm>
          <a:prstGeom prst="rect">
            <a:avLst/>
          </a:prstGeom>
        </p:spPr>
        <p:txBody>
          <a:bodyPr lIns="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p>
          <a:p>
            <a:r>
              <a:rPr lang="nl-NL" noProof="0" err="1"/>
              <a:t>Aritat</a:t>
            </a:r>
            <a:r>
              <a:rPr lang="nl-NL" noProof="0"/>
              <a:t> et des </a:t>
            </a:r>
            <a:r>
              <a:rPr lang="nl-NL" noProof="0" err="1"/>
              <a:t>earcit</a:t>
            </a:r>
            <a:r>
              <a:rPr lang="nl-NL" noProof="0"/>
              <a:t>, </a:t>
            </a:r>
            <a:r>
              <a:rPr lang="nl-NL" noProof="0" err="1"/>
              <a:t>ium</a:t>
            </a:r>
            <a:r>
              <a:rPr lang="nl-NL" noProof="0"/>
              <a:t> ad </a:t>
            </a:r>
            <a:r>
              <a:rPr lang="nl-NL" noProof="0" err="1"/>
              <a:t>quam</a:t>
            </a:r>
            <a:r>
              <a:rPr lang="nl-NL" noProof="0"/>
              <a:t> </a:t>
            </a:r>
            <a:r>
              <a:rPr lang="nl-NL" noProof="0" err="1"/>
              <a:t>faccupt</a:t>
            </a:r>
            <a:r>
              <a:rPr lang="nl-NL" noProof="0"/>
              <a:t> </a:t>
            </a:r>
            <a:r>
              <a:rPr lang="nl-NL" noProof="0" err="1"/>
              <a:t>atiature</a:t>
            </a:r>
            <a:r>
              <a:rPr lang="nl-NL" noProof="0"/>
              <a:t>, </a:t>
            </a:r>
            <a:r>
              <a:rPr lang="nl-NL" noProof="0" err="1"/>
              <a:t>qui</a:t>
            </a:r>
            <a:r>
              <a:rPr lang="nl-NL" noProof="0"/>
              <a:t> </a:t>
            </a:r>
            <a:r>
              <a:rPr lang="nl-NL" noProof="0" err="1"/>
              <a:t>officipis</a:t>
            </a:r>
            <a:r>
              <a:rPr lang="nl-NL" noProof="0"/>
              <a:t> </a:t>
            </a:r>
            <a:r>
              <a:rPr lang="nl-NL" noProof="0" err="1"/>
              <a:t>dolupta</a:t>
            </a:r>
            <a:r>
              <a:rPr lang="nl-NL" noProof="0"/>
              <a:t> </a:t>
            </a:r>
            <a:r>
              <a:rPr lang="nl-NL" noProof="0" err="1"/>
              <a:t>spereium</a:t>
            </a:r>
            <a:r>
              <a:rPr lang="nl-NL" noProof="0"/>
              <a:t> </a:t>
            </a:r>
            <a:r>
              <a:rPr lang="nl-NL" noProof="0" err="1"/>
              <a:t>quias</a:t>
            </a:r>
            <a:r>
              <a:rPr lang="nl-NL" noProof="0"/>
              <a:t> </a:t>
            </a:r>
            <a:r>
              <a:rPr lang="nl-NL" noProof="0" err="1"/>
              <a:t>sum</a:t>
            </a:r>
            <a:r>
              <a:rPr lang="nl-NL" noProof="0"/>
              <a:t> </a:t>
            </a:r>
            <a:r>
              <a:rPr lang="nl-NL" noProof="0" err="1"/>
              <a:t>aut</a:t>
            </a:r>
            <a:r>
              <a:rPr lang="nl-NL" noProof="0"/>
              <a:t> min </a:t>
            </a:r>
            <a:r>
              <a:rPr lang="nl-NL" noProof="0" err="1"/>
              <a:t>prae</a:t>
            </a:r>
            <a:r>
              <a:rPr lang="nl-NL" noProof="0"/>
              <a:t>.</a:t>
            </a:r>
          </a:p>
        </p:txBody>
      </p:sp>
      <p:sp>
        <p:nvSpPr>
          <p:cNvPr id="13" name="Tijdelijke aanduiding voor tekst 2">
            <a:extLst>
              <a:ext uri="{FF2B5EF4-FFF2-40B4-BE49-F238E27FC236}">
                <a16:creationId xmlns:a16="http://schemas.microsoft.com/office/drawing/2014/main" id="{2A23FE73-0749-A543-AB61-BC04EB4DC9D5}"/>
              </a:ext>
            </a:extLst>
          </p:cNvPr>
          <p:cNvSpPr>
            <a:spLocks noGrp="1"/>
          </p:cNvSpPr>
          <p:nvPr>
            <p:ph type="body" sz="quarter" idx="11" hasCustomPrompt="1"/>
          </p:nvPr>
        </p:nvSpPr>
        <p:spPr>
          <a:xfrm>
            <a:off x="6244628" y="1807019"/>
            <a:ext cx="5092420" cy="3700896"/>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Aritat</a:t>
            </a:r>
            <a:r>
              <a:rPr lang="nl-NL" noProof="0"/>
              <a:t> et des </a:t>
            </a:r>
            <a:r>
              <a:rPr lang="nl-NL" noProof="0" err="1"/>
              <a:t>earcit</a:t>
            </a:r>
            <a:r>
              <a:rPr lang="nl-NL" noProof="0"/>
              <a:t>, </a:t>
            </a:r>
            <a:r>
              <a:rPr lang="nl-NL" noProof="0" err="1"/>
              <a:t>ium</a:t>
            </a:r>
            <a:r>
              <a:rPr lang="nl-NL" noProof="0"/>
              <a:t> ad </a:t>
            </a:r>
            <a:r>
              <a:rPr lang="nl-NL" noProof="0" err="1"/>
              <a:t>quam</a:t>
            </a:r>
            <a:r>
              <a:rPr lang="nl-NL" noProof="0"/>
              <a:t> </a:t>
            </a:r>
            <a:r>
              <a:rPr lang="nl-NL" noProof="0" err="1"/>
              <a:t>faccupt</a:t>
            </a:r>
            <a:r>
              <a:rPr lang="nl-NL" noProof="0"/>
              <a:t> </a:t>
            </a:r>
            <a:r>
              <a:rPr lang="nl-NL" noProof="0" err="1"/>
              <a:t>atiature</a:t>
            </a:r>
            <a:r>
              <a:rPr lang="nl-NL" noProof="0"/>
              <a:t>, </a:t>
            </a:r>
            <a:r>
              <a:rPr lang="nl-NL" noProof="0" err="1"/>
              <a:t>qui</a:t>
            </a:r>
            <a:r>
              <a:rPr lang="nl-NL" noProof="0"/>
              <a:t> </a:t>
            </a:r>
            <a:r>
              <a:rPr lang="nl-NL" noProof="0" err="1"/>
              <a:t>officipis</a:t>
            </a:r>
            <a:r>
              <a:rPr lang="nl-NL" noProof="0"/>
              <a:t> </a:t>
            </a:r>
            <a:r>
              <a:rPr lang="nl-NL" noProof="0" err="1"/>
              <a:t>dolupta</a:t>
            </a:r>
            <a:r>
              <a:rPr lang="nl-NL" noProof="0"/>
              <a:t> </a:t>
            </a:r>
            <a:r>
              <a:rPr lang="nl-NL" noProof="0" err="1"/>
              <a:t>spereium</a:t>
            </a:r>
            <a:r>
              <a:rPr lang="nl-NL" noProof="0"/>
              <a:t> </a:t>
            </a:r>
            <a:r>
              <a:rPr lang="nl-NL" noProof="0" err="1"/>
              <a:t>quias</a:t>
            </a:r>
            <a:r>
              <a:rPr lang="nl-NL" noProof="0"/>
              <a:t> </a:t>
            </a:r>
            <a:r>
              <a:rPr lang="nl-NL" noProof="0" err="1"/>
              <a:t>sum</a:t>
            </a:r>
            <a:r>
              <a:rPr lang="nl-NL" noProof="0"/>
              <a:t> </a:t>
            </a:r>
            <a:r>
              <a:rPr lang="nl-NL" noProof="0" err="1"/>
              <a:t>aut</a:t>
            </a:r>
            <a:r>
              <a:rPr lang="nl-NL" noProof="0"/>
              <a:t> min </a:t>
            </a:r>
            <a:r>
              <a:rPr lang="nl-NL" noProof="0" err="1"/>
              <a:t>prae</a:t>
            </a:r>
            <a:r>
              <a:rPr lang="nl-NL" noProof="0"/>
              <a:t> nam </a:t>
            </a:r>
            <a:r>
              <a:rPr lang="nl-NL" noProof="0" err="1"/>
              <a:t>aut</a:t>
            </a:r>
            <a:r>
              <a:rPr lang="nl-NL" noProof="0"/>
              <a:t> que </a:t>
            </a:r>
            <a:r>
              <a:rPr lang="nl-NL" noProof="0" err="1"/>
              <a:t>nobitatur</a:t>
            </a:r>
            <a:r>
              <a:rPr lang="nl-NL" noProof="0"/>
              <a:t>, </a:t>
            </a:r>
            <a:r>
              <a:rPr lang="nl-NL" noProof="0" err="1"/>
              <a:t>cus</a:t>
            </a:r>
            <a:r>
              <a:rPr lang="nl-NL" noProof="0"/>
              <a:t> </a:t>
            </a:r>
            <a:r>
              <a:rPr lang="nl-NL" noProof="0" err="1"/>
              <a:t>eario</a:t>
            </a:r>
            <a:r>
              <a:rPr lang="nl-NL" noProof="0"/>
              <a:t> </a:t>
            </a:r>
            <a:r>
              <a:rPr lang="nl-NL" noProof="0" err="1"/>
              <a:t>omnihic</a:t>
            </a:r>
            <a:r>
              <a:rPr lang="nl-NL" noProof="0"/>
              <a:t> </a:t>
            </a:r>
            <a:r>
              <a:rPr lang="nl-NL" noProof="0" err="1"/>
              <a:t>aeruptur</a:t>
            </a:r>
            <a:r>
              <a:rPr lang="nl-NL" noProof="0"/>
              <a:t>, </a:t>
            </a:r>
            <a:r>
              <a:rPr lang="nl-NL" noProof="0" err="1"/>
              <a:t>sunt</a:t>
            </a:r>
            <a:r>
              <a:rPr lang="nl-NL" noProof="0"/>
              <a:t> </a:t>
            </a:r>
            <a:r>
              <a:rPr lang="nl-NL" noProof="0" err="1"/>
              <a:t>eruptat</a:t>
            </a:r>
            <a:r>
              <a:rPr lang="nl-NL" noProof="0"/>
              <a:t> </a:t>
            </a:r>
            <a:r>
              <a:rPr lang="nl-NL" noProof="0" err="1"/>
              <a:t>volorep</a:t>
            </a:r>
            <a:r>
              <a:rPr lang="nl-NL" noProof="0"/>
              <a:t>.</a:t>
            </a:r>
          </a:p>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a:t>
            </a:r>
          </a:p>
          <a:p>
            <a:endParaRPr lang="nl-NL" noProof="0"/>
          </a:p>
        </p:txBody>
      </p:sp>
      <p:pic>
        <p:nvPicPr>
          <p:cNvPr id="8" name="Graphic 7">
            <a:extLst>
              <a:ext uri="{FF2B5EF4-FFF2-40B4-BE49-F238E27FC236}">
                <a16:creationId xmlns:a16="http://schemas.microsoft.com/office/drawing/2014/main" id="{74C7B0CE-8C93-A840-BEC2-E04387D20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164100746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en twee afbeeldingen">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899766" y="540000"/>
            <a:ext cx="10437282"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pic>
        <p:nvPicPr>
          <p:cNvPr id="8" name="Graphic 7">
            <a:extLst>
              <a:ext uri="{FF2B5EF4-FFF2-40B4-BE49-F238E27FC236}">
                <a16:creationId xmlns:a16="http://schemas.microsoft.com/office/drawing/2014/main" id="{74C7B0CE-8C93-A840-BEC2-E04387D20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
        <p:nvSpPr>
          <p:cNvPr id="6" name="Tijdelijke aanduiding voor afbeelding 4">
            <a:extLst>
              <a:ext uri="{FF2B5EF4-FFF2-40B4-BE49-F238E27FC236}">
                <a16:creationId xmlns:a16="http://schemas.microsoft.com/office/drawing/2014/main" id="{2A6962AD-0D06-4FA0-9081-A1E091A055AD}"/>
              </a:ext>
            </a:extLst>
          </p:cNvPr>
          <p:cNvSpPr>
            <a:spLocks noGrp="1"/>
          </p:cNvSpPr>
          <p:nvPr>
            <p:ph type="pic" sz="quarter" idx="18" hasCustomPrompt="1"/>
          </p:nvPr>
        </p:nvSpPr>
        <p:spPr>
          <a:xfrm>
            <a:off x="6096000" y="1915896"/>
            <a:ext cx="5241048" cy="3695195"/>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4B9CDB62-31BC-41A2-99C7-5F57E60BFCF4}"/>
              </a:ext>
            </a:extLst>
          </p:cNvPr>
          <p:cNvSpPr>
            <a:spLocks noGrp="1"/>
          </p:cNvSpPr>
          <p:nvPr>
            <p:ph type="pic" sz="quarter" idx="19" hasCustomPrompt="1"/>
          </p:nvPr>
        </p:nvSpPr>
        <p:spPr>
          <a:xfrm>
            <a:off x="899766" y="1915897"/>
            <a:ext cx="5004418" cy="3695194"/>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Tree>
    <p:extLst>
      <p:ext uri="{BB962C8B-B14F-4D97-AF65-F5344CB8AC3E}">
        <p14:creationId xmlns:p14="http://schemas.microsoft.com/office/powerpoint/2010/main" val="171965414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 inhoudsopgave">
    <p:bg bwMode="gray">
      <p:bgPr>
        <a:solidFill>
          <a:schemeClr val="bg1"/>
        </a:solidFill>
        <a:effectLst/>
      </p:bgPr>
    </p:bg>
    <p:spTree>
      <p:nvGrpSpPr>
        <p:cNvPr id="1" name=""/>
        <p:cNvGrpSpPr/>
        <p:nvPr/>
      </p:nvGrpSpPr>
      <p:grpSpPr>
        <a:xfrm>
          <a:off x="0" y="0"/>
          <a:ext cx="0" cy="0"/>
          <a:chOff x="0" y="0"/>
          <a:chExt cx="0" cy="0"/>
        </a:xfrm>
      </p:grpSpPr>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899766" y="1793617"/>
            <a:ext cx="10437282" cy="3651007"/>
          </a:xfrm>
          <a:prstGeom prst="rect">
            <a:avLst/>
          </a:prstGeom>
        </p:spPr>
        <p:txBody>
          <a:bodyPr lIns="0"/>
          <a:lstStyle>
            <a:lvl1pPr marL="457200" marR="0" indent="-457200" algn="l" defTabSz="914400" rtl="0" eaLnBrk="1" fontAlgn="auto" latinLnBrk="0" hangingPunct="1">
              <a:lnSpc>
                <a:spcPct val="110000"/>
              </a:lnSpc>
              <a:spcBef>
                <a:spcPts val="0"/>
              </a:spcBef>
              <a:spcAft>
                <a:spcPts val="0"/>
              </a:spcAft>
              <a:buClrTx/>
              <a:buSzTx/>
              <a:buFont typeface="+mj-lt"/>
              <a:buAutoNum type="arabicPeriod"/>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p>
          <a:p>
            <a:r>
              <a:rPr lang="nl-NL" noProof="0" err="1"/>
              <a:t>exeri</a:t>
            </a:r>
            <a:r>
              <a:rPr lang="nl-NL" noProof="0"/>
              <a:t> </a:t>
            </a:r>
            <a:r>
              <a:rPr lang="nl-NL" noProof="0" err="1"/>
              <a:t>nus</a:t>
            </a:r>
            <a:r>
              <a:rPr lang="nl-NL" noProof="0"/>
              <a:t> et </a:t>
            </a:r>
            <a:r>
              <a:rPr lang="nl-NL" noProof="0" err="1"/>
              <a:t>ipienda</a:t>
            </a:r>
            <a:r>
              <a:rPr lang="nl-NL" noProof="0"/>
              <a:t> </a:t>
            </a:r>
          </a:p>
          <a:p>
            <a:r>
              <a:rPr lang="nl-NL" noProof="0"/>
              <a:t>et </a:t>
            </a:r>
            <a:r>
              <a:rPr lang="nl-NL" noProof="0" err="1"/>
              <a:t>adiantot</a:t>
            </a:r>
            <a:r>
              <a:rPr lang="nl-NL" noProof="0"/>
              <a:t> </a:t>
            </a:r>
            <a:r>
              <a:rPr lang="nl-NL" noProof="0" err="1"/>
              <a:t>Ique</a:t>
            </a:r>
            <a:r>
              <a:rPr lang="nl-NL" noProof="0"/>
              <a:t> </a:t>
            </a:r>
            <a:r>
              <a:rPr lang="nl-NL" noProof="0" err="1"/>
              <a:t>niminti</a:t>
            </a:r>
            <a:r>
              <a:rPr lang="nl-NL" noProof="0"/>
              <a:t> </a:t>
            </a:r>
          </a:p>
          <a:p>
            <a:r>
              <a:rPr lang="nl-NL" noProof="0" err="1"/>
              <a:t>nonsendaecae</a:t>
            </a:r>
            <a:r>
              <a:rPr lang="nl-NL" noProof="0"/>
              <a:t> </a:t>
            </a:r>
            <a:r>
              <a:rPr lang="nl-NL" noProof="0" err="1"/>
              <a:t>volor</a:t>
            </a:r>
            <a:r>
              <a:rPr lang="nl-NL" noProof="0"/>
              <a:t> </a:t>
            </a:r>
          </a:p>
          <a:p>
            <a:r>
              <a:rPr lang="nl-NL" noProof="0"/>
              <a:t>a ad et ut </a:t>
            </a:r>
            <a:r>
              <a:rPr lang="nl-NL" noProof="0" err="1"/>
              <a:t>eum</a:t>
            </a:r>
            <a:r>
              <a:rPr lang="nl-NL" noProof="0"/>
              <a:t> se pos </a:t>
            </a:r>
          </a:p>
          <a:p>
            <a:r>
              <a:rPr lang="nl-NL" noProof="0"/>
              <a:t>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endParaRPr lang="nl-NL" noProof="0"/>
          </a:p>
        </p:txBody>
      </p:sp>
      <p:pic>
        <p:nvPicPr>
          <p:cNvPr id="3" name="Graphic 2">
            <a:extLst>
              <a:ext uri="{FF2B5EF4-FFF2-40B4-BE49-F238E27FC236}">
                <a16:creationId xmlns:a16="http://schemas.microsoft.com/office/drawing/2014/main" id="{480AB627-BAD1-634E-8459-D0EFB8AF17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
        <p:nvSpPr>
          <p:cNvPr id="8" name="Titel 1">
            <a:extLst>
              <a:ext uri="{FF2B5EF4-FFF2-40B4-BE49-F238E27FC236}">
                <a16:creationId xmlns:a16="http://schemas.microsoft.com/office/drawing/2014/main" id="{786E1B55-C065-F34F-BD3C-133A93DB28C4}"/>
              </a:ext>
            </a:extLst>
          </p:cNvPr>
          <p:cNvSpPr>
            <a:spLocks noGrp="1"/>
          </p:cNvSpPr>
          <p:nvPr>
            <p:ph type="ctrTitle" hasCustomPrompt="1"/>
          </p:nvPr>
        </p:nvSpPr>
        <p:spPr>
          <a:xfrm>
            <a:off x="899766" y="540000"/>
            <a:ext cx="10437282"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Agenda</a:t>
            </a:r>
          </a:p>
        </p:txBody>
      </p:sp>
    </p:spTree>
    <p:extLst>
      <p:ext uri="{BB962C8B-B14F-4D97-AF65-F5344CB8AC3E}">
        <p14:creationId xmlns:p14="http://schemas.microsoft.com/office/powerpoint/2010/main" val="246332580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ullets">
    <p:bg bwMode="gray">
      <p:bgPr>
        <a:solidFill>
          <a:schemeClr val="bg1"/>
        </a:solidFill>
        <a:effectLst/>
      </p:bgPr>
    </p:bg>
    <p:spTree>
      <p:nvGrpSpPr>
        <p:cNvPr id="1" name=""/>
        <p:cNvGrpSpPr/>
        <p:nvPr/>
      </p:nvGrpSpPr>
      <p:grpSpPr>
        <a:xfrm>
          <a:off x="0" y="0"/>
          <a:ext cx="0" cy="0"/>
          <a:chOff x="0" y="0"/>
          <a:chExt cx="0" cy="0"/>
        </a:xfrm>
      </p:grpSpPr>
      <p:sp>
        <p:nvSpPr>
          <p:cNvPr id="11" name="Tijdelijke aanduiding voor tekst 2">
            <a:extLst>
              <a:ext uri="{FF2B5EF4-FFF2-40B4-BE49-F238E27FC236}">
                <a16:creationId xmlns:a16="http://schemas.microsoft.com/office/drawing/2014/main" id="{93F30858-4C0F-1041-81CC-A0E7B81FA39B}"/>
              </a:ext>
            </a:extLst>
          </p:cNvPr>
          <p:cNvSpPr>
            <a:spLocks noGrp="1"/>
          </p:cNvSpPr>
          <p:nvPr>
            <p:ph type="body" sz="quarter" idx="10" hasCustomPrompt="1"/>
          </p:nvPr>
        </p:nvSpPr>
        <p:spPr>
          <a:xfrm>
            <a:off x="899766" y="1959031"/>
            <a:ext cx="5084632" cy="3443316"/>
          </a:xfrm>
          <a:prstGeom prst="rect">
            <a:avLst/>
          </a:prstGeom>
        </p:spPr>
        <p:txBody>
          <a:bodyPr lIns="0"/>
          <a:lstStyle>
            <a:lvl1pPr marL="450850" marR="0" indent="-450850" algn="l" defTabSz="914400" rtl="0" eaLnBrk="1" fontAlgn="auto" latinLnBrk="0" hangingPunct="1">
              <a:lnSpc>
                <a:spcPct val="110000"/>
              </a:lnSpc>
              <a:spcBef>
                <a:spcPts val="0"/>
              </a:spcBef>
              <a:spcAft>
                <a:spcPts val="0"/>
              </a:spcAft>
              <a:buClrTx/>
              <a:buSzTx/>
              <a:buFont typeface="Arial" panose="020B0604020202020204" pitchFamily="34" charset="0"/>
              <a:buChar char="•"/>
              <a:tabLst>
                <a:tab pos="889000" algn="l"/>
                <a:tab pos="1452563" algn="l"/>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1pPr>
            <a:lvl2pPr marL="803275" indent="-309563">
              <a:spcBef>
                <a:spcPts val="600"/>
              </a:spcBef>
              <a:buFont typeface="Arial" panose="020B0604020202020204" pitchFamily="34" charset="0"/>
              <a:buChar char="•"/>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2pPr>
            <a:lvl3pPr marL="1114425" indent="-311150">
              <a:lnSpc>
                <a:spcPct val="100000"/>
              </a:lnSpc>
              <a:spcBef>
                <a:spcPts val="600"/>
              </a:spcBef>
              <a:buFont typeface="Arial" panose="020B0604020202020204" pitchFamily="34" charset="0"/>
              <a:buChar char="•"/>
              <a:tabLst/>
              <a:defRPr lang="nl-NL" sz="2000" b="0" i="0" kern="1200" baseline="0" noProof="0" dirty="0" err="1" smtClean="0">
                <a:solidFill>
                  <a:schemeClr val="tx1"/>
                </a:solidFill>
                <a:latin typeface="GT Walsheim Light" pitchFamily="2" charset="77"/>
                <a:ea typeface="Open Sans Light" panose="020B0306030504020204" pitchFamily="34" charset="0"/>
                <a:cs typeface="Open Sans Light" panose="020B0306030504020204" pitchFamily="34" charset="0"/>
              </a:defRPr>
            </a:lvl3pPr>
            <a:lvl4pPr marL="1466850" indent="-311150">
              <a:spcBef>
                <a:spcPts val="600"/>
              </a:spcBef>
              <a:buSzPct val="100000"/>
              <a:buFont typeface="Arial" panose="020B0604020202020204" pitchFamily="34" charset="0"/>
              <a:buChar char="•"/>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4pPr>
            <a:lvl5pPr marL="1833563" indent="-366713">
              <a:spcBef>
                <a:spcPts val="600"/>
              </a:spcBef>
              <a:buFont typeface="Arial" panose="020B0604020202020204" pitchFamily="34" charset="0"/>
              <a:buChar char="•"/>
              <a:tabLst/>
              <a:defRPr lang="nl-NL" sz="2000" b="0" i="0" kern="1200" baseline="0" noProof="0" dirty="0" err="1">
                <a:solidFill>
                  <a:schemeClr val="tx1"/>
                </a:solidFill>
                <a:effectLst/>
                <a:latin typeface="GT Walsheim Light" pitchFamily="2" charset="77"/>
                <a:ea typeface="Open Sans Light" panose="020B0306030504020204" pitchFamily="34" charset="0"/>
                <a:cs typeface="Open Sans Light" panose="020B0306030504020204" pitchFamily="34" charset="0"/>
              </a:defRPr>
            </a:lvl5pPr>
            <a:lvl6pPr marL="2185988" indent="-352425">
              <a:spcBef>
                <a:spcPts val="600"/>
              </a:spcBef>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6pPr>
            <a:lvl7pPr marL="2144713" indent="-311150">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7138" indent="-352425">
              <a:tabLst/>
              <a:defRPr lang="nl-NL" sz="2200"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IqueMolorepudit</a:t>
            </a:r>
            <a:r>
              <a:rPr lang="nl-NL" noProof="0"/>
              <a:t> </a:t>
            </a:r>
            <a:r>
              <a:rPr lang="nl-NL" noProof="0" err="1"/>
              <a:t>niminti</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endParaRPr lang="nl-NL" noProof="0"/>
          </a:p>
          <a:p>
            <a:pPr lvl="1"/>
            <a:r>
              <a:rPr lang="nl-NL" noProof="0" err="1"/>
              <a:t>L;ajgda;ldgjs</a:t>
            </a:r>
            <a:endParaRPr lang="nl-NL" noProof="0"/>
          </a:p>
          <a:p>
            <a:pPr lvl="2"/>
            <a:r>
              <a:rPr lang="nl-NL" noProof="0" err="1"/>
              <a:t>Lkadghjs;aoigdhsj</a:t>
            </a:r>
            <a:endParaRPr lang="nl-NL" noProof="0"/>
          </a:p>
          <a:p>
            <a:pPr lvl="3"/>
            <a:r>
              <a:rPr lang="nl-NL" noProof="0"/>
              <a:t>;</a:t>
            </a:r>
            <a:r>
              <a:rPr lang="nl-NL" noProof="0" err="1"/>
              <a:t>lasijdf;alkgdjs</a:t>
            </a:r>
            <a:endParaRPr lang="nl-NL" noProof="0"/>
          </a:p>
          <a:p>
            <a:pPr lvl="4"/>
            <a:r>
              <a:rPr lang="nl-NL" noProof="0"/>
              <a:t>;</a:t>
            </a:r>
            <a:r>
              <a:rPr lang="nl-NL" noProof="0" err="1"/>
              <a:t>ladsgjlasdkgj</a:t>
            </a:r>
            <a:endParaRPr lang="nl-NL" noProof="0"/>
          </a:p>
          <a:p>
            <a:pPr lvl="5"/>
            <a:r>
              <a:rPr lang="nl-NL" noProof="0" err="1"/>
              <a:t>A;lgdkj;asldgjk</a:t>
            </a:r>
            <a:endParaRPr lang="nl-NL" noProof="0"/>
          </a:p>
        </p:txBody>
      </p:sp>
      <p:sp>
        <p:nvSpPr>
          <p:cNvPr id="14" name="Tijdelijke aanduiding voor tekst 2">
            <a:extLst>
              <a:ext uri="{FF2B5EF4-FFF2-40B4-BE49-F238E27FC236}">
                <a16:creationId xmlns:a16="http://schemas.microsoft.com/office/drawing/2014/main" id="{D9AD28AD-2140-6D4B-A540-A0D78962C8F3}"/>
              </a:ext>
            </a:extLst>
          </p:cNvPr>
          <p:cNvSpPr>
            <a:spLocks noGrp="1"/>
          </p:cNvSpPr>
          <p:nvPr>
            <p:ph type="body" sz="quarter" idx="11" hasCustomPrompt="1"/>
          </p:nvPr>
        </p:nvSpPr>
        <p:spPr>
          <a:xfrm>
            <a:off x="6253867" y="1962475"/>
            <a:ext cx="5091715" cy="3443316"/>
          </a:xfrm>
          <a:prstGeom prst="rect">
            <a:avLst/>
          </a:prstGeom>
        </p:spPr>
        <p:txBody>
          <a:bodyPr lIns="72000"/>
          <a:lstStyle>
            <a:lvl1pPr marL="450850" marR="0" indent="-450850" algn="l" defTabSz="914400" rtl="0" eaLnBrk="1" fontAlgn="auto" latinLnBrk="0" hangingPunct="1">
              <a:lnSpc>
                <a:spcPct val="110000"/>
              </a:lnSpc>
              <a:spcBef>
                <a:spcPts val="0"/>
              </a:spcBef>
              <a:spcAft>
                <a:spcPts val="0"/>
              </a:spcAft>
              <a:buClrTx/>
              <a:buSzTx/>
              <a:buFont typeface="Arial" panose="020B0604020202020204" pitchFamily="34" charset="0"/>
              <a:buChar char="•"/>
              <a:tabLst>
                <a:tab pos="889000" algn="l"/>
                <a:tab pos="1452563" algn="l"/>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1pPr>
            <a:lvl2pPr marL="803275" indent="-309563">
              <a:spcBef>
                <a:spcPts val="600"/>
              </a:spcBef>
              <a:buFont typeface="Arial" panose="020B0604020202020204" pitchFamily="34" charset="0"/>
              <a:buChar char="•"/>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2pPr>
            <a:lvl3pPr marL="1114425" indent="-311150">
              <a:lnSpc>
                <a:spcPct val="100000"/>
              </a:lnSpc>
              <a:spcBef>
                <a:spcPts val="600"/>
              </a:spcBef>
              <a:buFont typeface="Arial" panose="020B0604020202020204" pitchFamily="34" charset="0"/>
              <a:buChar char="•"/>
              <a:tabLst/>
              <a:defRPr lang="nl-NL" sz="2000" b="0" i="0" kern="1200" baseline="0" noProof="0" dirty="0" err="1" smtClean="0">
                <a:solidFill>
                  <a:schemeClr val="tx1"/>
                </a:solidFill>
                <a:latin typeface="GT Walsheim Light" pitchFamily="2" charset="77"/>
                <a:ea typeface="Open Sans Light" panose="020B0306030504020204" pitchFamily="34" charset="0"/>
                <a:cs typeface="Open Sans Light" panose="020B0306030504020204" pitchFamily="34" charset="0"/>
              </a:defRPr>
            </a:lvl3pPr>
            <a:lvl4pPr marL="1466850" indent="-311150">
              <a:spcBef>
                <a:spcPts val="600"/>
              </a:spcBef>
              <a:buSzPct val="100000"/>
              <a:buFont typeface="Arial" panose="020B0604020202020204" pitchFamily="34" charset="0"/>
              <a:buChar char="•"/>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4pPr>
            <a:lvl5pPr marL="1833563" indent="-366713">
              <a:spcBef>
                <a:spcPts val="600"/>
              </a:spcBef>
              <a:buFont typeface="Arial" panose="020B0604020202020204" pitchFamily="34" charset="0"/>
              <a:buChar char="•"/>
              <a:tabLst/>
              <a:defRPr lang="nl-NL" sz="2000" b="0" i="0" kern="1200" baseline="0" noProof="0" dirty="0" err="1">
                <a:solidFill>
                  <a:schemeClr val="tx1"/>
                </a:solidFill>
                <a:effectLst/>
                <a:latin typeface="GT Walsheim Light" pitchFamily="2" charset="77"/>
                <a:ea typeface="Open Sans Light" panose="020B0306030504020204" pitchFamily="34" charset="0"/>
                <a:cs typeface="Open Sans Light" panose="020B0306030504020204" pitchFamily="34" charset="0"/>
              </a:defRPr>
            </a:lvl5pPr>
            <a:lvl6pPr marL="2185988" indent="-352425">
              <a:spcBef>
                <a:spcPts val="600"/>
              </a:spcBef>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6pPr>
            <a:lvl7pPr marL="2144713" indent="-311150">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7138" indent="-352425">
              <a:tabLst/>
              <a:defRPr lang="nl-NL" sz="2200"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IqueMolorepudit</a:t>
            </a:r>
            <a:r>
              <a:rPr lang="nl-NL" noProof="0"/>
              <a:t> </a:t>
            </a:r>
            <a:r>
              <a:rPr lang="nl-NL" noProof="0" err="1"/>
              <a:t>niminti</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endParaRPr lang="nl-NL" noProof="0"/>
          </a:p>
          <a:p>
            <a:pPr lvl="1"/>
            <a:r>
              <a:rPr lang="nl-NL" noProof="0" err="1"/>
              <a:t>L;ajgda;ldgjs</a:t>
            </a:r>
            <a:endParaRPr lang="nl-NL" noProof="0"/>
          </a:p>
          <a:p>
            <a:pPr lvl="2"/>
            <a:r>
              <a:rPr lang="nl-NL" noProof="0" err="1"/>
              <a:t>Lkadghjs;aoigdhsj</a:t>
            </a:r>
            <a:endParaRPr lang="nl-NL" noProof="0"/>
          </a:p>
          <a:p>
            <a:pPr lvl="3"/>
            <a:r>
              <a:rPr lang="nl-NL" noProof="0"/>
              <a:t>;</a:t>
            </a:r>
            <a:r>
              <a:rPr lang="nl-NL" noProof="0" err="1"/>
              <a:t>lasijdf;alkgdjs</a:t>
            </a:r>
            <a:endParaRPr lang="nl-NL" noProof="0"/>
          </a:p>
          <a:p>
            <a:pPr lvl="4"/>
            <a:r>
              <a:rPr lang="nl-NL" noProof="0"/>
              <a:t>;</a:t>
            </a:r>
            <a:r>
              <a:rPr lang="nl-NL" noProof="0" err="1"/>
              <a:t>ladsgjlasdkgj</a:t>
            </a:r>
            <a:endParaRPr lang="nl-NL" noProof="0"/>
          </a:p>
          <a:p>
            <a:pPr lvl="5"/>
            <a:r>
              <a:rPr lang="nl-NL" noProof="0" err="1"/>
              <a:t>A;lgdkj;asldgjk</a:t>
            </a:r>
            <a:endParaRPr lang="nl-NL" noProof="0"/>
          </a:p>
        </p:txBody>
      </p:sp>
      <p:sp>
        <p:nvSpPr>
          <p:cNvPr id="8" name="Titel 1">
            <a:extLst>
              <a:ext uri="{FF2B5EF4-FFF2-40B4-BE49-F238E27FC236}">
                <a16:creationId xmlns:a16="http://schemas.microsoft.com/office/drawing/2014/main" id="{A8F608CE-62C0-A341-BACA-6A3CB768FA40}"/>
              </a:ext>
            </a:extLst>
          </p:cNvPr>
          <p:cNvSpPr>
            <a:spLocks noGrp="1"/>
          </p:cNvSpPr>
          <p:nvPr>
            <p:ph type="ctrTitle" hasCustomPrompt="1"/>
          </p:nvPr>
        </p:nvSpPr>
        <p:spPr>
          <a:xfrm>
            <a:off x="899766" y="540000"/>
            <a:ext cx="10437282"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pic>
        <p:nvPicPr>
          <p:cNvPr id="12" name="Graphic 11">
            <a:extLst>
              <a:ext uri="{FF2B5EF4-FFF2-40B4-BE49-F238E27FC236}">
                <a16:creationId xmlns:a16="http://schemas.microsoft.com/office/drawing/2014/main" id="{5391CAC9-1042-E444-A757-37D7F863BC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19977176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chermvullende afbeelding + bijschrif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3" y="368301"/>
            <a:ext cx="11519074" cy="5220941"/>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4" name="Tijdelijke aanduiding voor tekst 3">
            <a:extLst>
              <a:ext uri="{FF2B5EF4-FFF2-40B4-BE49-F238E27FC236}">
                <a16:creationId xmlns:a16="http://schemas.microsoft.com/office/drawing/2014/main" id="{2644E85E-CA6A-F844-A413-BC9479C4FF28}"/>
              </a:ext>
            </a:extLst>
          </p:cNvPr>
          <p:cNvSpPr>
            <a:spLocks noGrp="1"/>
          </p:cNvSpPr>
          <p:nvPr>
            <p:ph type="body" sz="quarter" idx="19" hasCustomPrompt="1"/>
          </p:nvPr>
        </p:nvSpPr>
        <p:spPr>
          <a:xfrm>
            <a:off x="336464" y="5589242"/>
            <a:ext cx="8658041" cy="900458"/>
          </a:xfrm>
          <a:prstGeom prst="rect">
            <a:avLst/>
          </a:prstGeom>
        </p:spPr>
        <p:txBody>
          <a:bodyPr lIns="0" bIns="0" anchor="b"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12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err="1"/>
              <a:t>Itasita</a:t>
            </a:r>
            <a:r>
              <a:rPr lang="nl-NL"/>
              <a:t> </a:t>
            </a:r>
            <a:r>
              <a:rPr lang="nl-NL" err="1"/>
              <a:t>sima</a:t>
            </a:r>
            <a:r>
              <a:rPr lang="nl-NL"/>
              <a:t> </a:t>
            </a:r>
            <a:r>
              <a:rPr lang="nl-NL" err="1"/>
              <a:t>dolor</a:t>
            </a:r>
            <a:r>
              <a:rPr lang="nl-NL"/>
              <a:t> min </a:t>
            </a:r>
            <a:r>
              <a:rPr lang="nl-NL" err="1"/>
              <a:t>evellor</a:t>
            </a:r>
            <a:r>
              <a:rPr lang="nl-NL"/>
              <a:t> </a:t>
            </a:r>
            <a:r>
              <a:rPr lang="nl-NL" err="1"/>
              <a:t>ratum</a:t>
            </a:r>
            <a:r>
              <a:rPr lang="nl-NL"/>
              <a:t> </a:t>
            </a:r>
            <a:r>
              <a:rPr lang="nl-NL" err="1"/>
              <a:t>laciis</a:t>
            </a:r>
            <a:r>
              <a:rPr lang="nl-NL"/>
              <a:t> et </a:t>
            </a:r>
            <a:r>
              <a:rPr lang="nl-NL" err="1"/>
              <a:t>quam</a:t>
            </a:r>
            <a:r>
              <a:rPr lang="nl-NL"/>
              <a:t> </a:t>
            </a:r>
            <a:r>
              <a:rPr lang="nl-NL" err="1"/>
              <a:t>voluptat</a:t>
            </a:r>
            <a:r>
              <a:rPr lang="nl-NL"/>
              <a:t> ut </a:t>
            </a:r>
            <a:r>
              <a:rPr lang="nl-NL" err="1"/>
              <a:t>lanis</a:t>
            </a:r>
            <a:r>
              <a:rPr lang="nl-NL"/>
              <a:t> </a:t>
            </a:r>
            <a:r>
              <a:rPr lang="nl-NL" err="1"/>
              <a:t>nit</a:t>
            </a:r>
            <a:r>
              <a:rPr lang="nl-NL"/>
              <a:t>, </a:t>
            </a:r>
            <a:r>
              <a:rPr lang="nl-NL" err="1"/>
              <a:t>eium</a:t>
            </a:r>
            <a:r>
              <a:rPr lang="nl-NL"/>
              <a:t> </a:t>
            </a:r>
            <a:r>
              <a:rPr lang="nl-NL" err="1"/>
              <a:t>quidus</a:t>
            </a:r>
            <a:r>
              <a:rPr lang="nl-NL"/>
              <a:t>, </a:t>
            </a:r>
            <a:r>
              <a:rPr lang="nl-NL" err="1"/>
              <a:t>quas</a:t>
            </a:r>
            <a:r>
              <a:rPr lang="nl-NL"/>
              <a:t> </a:t>
            </a:r>
            <a:r>
              <a:rPr lang="nl-NL" err="1"/>
              <a:t>nobis</a:t>
            </a:r>
            <a:r>
              <a:rPr lang="nl-NL"/>
              <a:t> </a:t>
            </a:r>
            <a:r>
              <a:rPr lang="nl-NL" err="1"/>
              <a:t>inusam</a:t>
            </a:r>
            <a:r>
              <a:rPr lang="nl-NL"/>
              <a:t> </a:t>
            </a:r>
            <a:r>
              <a:rPr lang="nl-NL" err="1"/>
              <a:t>cuptate</a:t>
            </a:r>
            <a:r>
              <a:rPr lang="nl-NL"/>
              <a:t> </a:t>
            </a:r>
            <a:r>
              <a:rPr lang="nl-NL" err="1"/>
              <a:t>mper</a:t>
            </a:r>
            <a:r>
              <a:rPr lang="nl-NL"/>
              <a:t> </a:t>
            </a:r>
            <a:r>
              <a:rPr lang="nl-NL" err="1"/>
              <a:t>nobit</a:t>
            </a:r>
            <a:r>
              <a:rPr lang="nl-NL"/>
              <a:t> hit </a:t>
            </a:r>
            <a:r>
              <a:rPr lang="nl-NL" err="1"/>
              <a:t>eliquam</a:t>
            </a:r>
            <a:r>
              <a:rPr lang="nl-NL"/>
              <a:t> </a:t>
            </a:r>
            <a:r>
              <a:rPr lang="nl-NL" err="1"/>
              <a:t>cori</a:t>
            </a:r>
            <a:r>
              <a:rPr lang="nl-NL"/>
              <a:t> </a:t>
            </a:r>
            <a:r>
              <a:rPr lang="nl-NL" err="1"/>
              <a:t>voloreicid</a:t>
            </a:r>
            <a:r>
              <a:rPr lang="nl-NL"/>
              <a:t> </a:t>
            </a:r>
            <a:r>
              <a:rPr lang="nl-NL" err="1"/>
              <a:t>mil</a:t>
            </a:r>
            <a:r>
              <a:rPr lang="nl-NL"/>
              <a:t> </a:t>
            </a:r>
            <a:r>
              <a:rPr lang="nl-NL" err="1"/>
              <a:t>minihilis</a:t>
            </a:r>
            <a:r>
              <a:rPr lang="nl-NL"/>
              <a:t> </a:t>
            </a:r>
            <a:r>
              <a:rPr lang="nl-NL" err="1"/>
              <a:t>aut</a:t>
            </a:r>
            <a:r>
              <a:rPr lang="nl-NL"/>
              <a:t> </a:t>
            </a:r>
            <a:r>
              <a:rPr lang="nl-NL" err="1"/>
              <a:t>milit</a:t>
            </a:r>
            <a:r>
              <a:rPr lang="nl-NL"/>
              <a:t> es </a:t>
            </a:r>
            <a:r>
              <a:rPr lang="nl-NL" err="1"/>
              <a:t>sum</a:t>
            </a:r>
            <a:r>
              <a:rPr lang="nl-NL"/>
              <a:t> </a:t>
            </a:r>
            <a:r>
              <a:rPr lang="nl-NL" err="1"/>
              <a:t>eicatet</a:t>
            </a:r>
            <a:r>
              <a:rPr lang="nl-NL"/>
              <a:t> ad mi, </a:t>
            </a:r>
            <a:r>
              <a:rPr lang="nl-NL" err="1"/>
              <a:t>unt</a:t>
            </a:r>
            <a:r>
              <a:rPr lang="nl-NL"/>
              <a:t> </a:t>
            </a:r>
            <a:r>
              <a:rPr lang="nl-NL" err="1"/>
              <a:t>qui</a:t>
            </a:r>
            <a:r>
              <a:rPr lang="nl-NL"/>
              <a:t> </a:t>
            </a:r>
            <a:r>
              <a:rPr lang="nl-NL" err="1"/>
              <a:t>dionseq</a:t>
            </a:r>
            <a:r>
              <a:rPr lang="nl-NL"/>
              <a:t> </a:t>
            </a:r>
            <a:r>
              <a:rPr lang="nl-NL" err="1"/>
              <a:t>uatusae</a:t>
            </a:r>
            <a:r>
              <a:rPr lang="nl-NL"/>
              <a:t> </a:t>
            </a:r>
            <a:r>
              <a:rPr lang="nl-NL" err="1"/>
              <a:t>verferf</a:t>
            </a:r>
            <a:r>
              <a:rPr lang="nl-NL"/>
              <a:t> </a:t>
            </a:r>
            <a:r>
              <a:rPr lang="nl-NL" err="1"/>
              <a:t>erumquunt</a:t>
            </a:r>
            <a:r>
              <a:rPr lang="nl-NL"/>
              <a:t>. &lt;Max. 40 woorden&gt; </a:t>
            </a:r>
          </a:p>
        </p:txBody>
      </p:sp>
      <p:pic>
        <p:nvPicPr>
          <p:cNvPr id="7" name="Graphic 6">
            <a:extLst>
              <a:ext uri="{FF2B5EF4-FFF2-40B4-BE49-F238E27FC236}">
                <a16:creationId xmlns:a16="http://schemas.microsoft.com/office/drawing/2014/main" id="{E532A24B-E862-5941-B2B1-025948F101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2933" y="5839144"/>
            <a:ext cx="948227" cy="656636"/>
          </a:xfrm>
          <a:prstGeom prst="rect">
            <a:avLst/>
          </a:prstGeom>
        </p:spPr>
      </p:pic>
    </p:spTree>
    <p:extLst>
      <p:ext uri="{BB962C8B-B14F-4D97-AF65-F5344CB8AC3E}">
        <p14:creationId xmlns:p14="http://schemas.microsoft.com/office/powerpoint/2010/main" val="168599789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chermvullende afbeelding">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463" y="368300"/>
            <a:ext cx="11519074" cy="61214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Tree>
    <p:extLst>
      <p:ext uri="{BB962C8B-B14F-4D97-AF65-F5344CB8AC3E}">
        <p14:creationId xmlns:p14="http://schemas.microsoft.com/office/powerpoint/2010/main" val="422630916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sclaimer">
    <p:bg bwMode="gray">
      <p:bgPr>
        <a:solidFill>
          <a:schemeClr val="tx2"/>
        </a:solidFill>
        <a:effectLst/>
      </p:bgPr>
    </p:bg>
    <p:spTree>
      <p:nvGrpSpPr>
        <p:cNvPr id="1" name=""/>
        <p:cNvGrpSpPr/>
        <p:nvPr/>
      </p:nvGrpSpPr>
      <p:grpSpPr>
        <a:xfrm>
          <a:off x="0" y="0"/>
          <a:ext cx="0" cy="0"/>
          <a:chOff x="0" y="0"/>
          <a:chExt cx="0" cy="0"/>
        </a:xfrm>
      </p:grpSpPr>
      <p:sp>
        <p:nvSpPr>
          <p:cNvPr id="22" name="Tekstvak 21">
            <a:extLst>
              <a:ext uri="{FF2B5EF4-FFF2-40B4-BE49-F238E27FC236}">
                <a16:creationId xmlns:a16="http://schemas.microsoft.com/office/drawing/2014/main" id="{C3DDE77D-D71F-704C-A2D4-463407928C14}"/>
              </a:ext>
            </a:extLst>
          </p:cNvPr>
          <p:cNvSpPr txBox="1"/>
          <p:nvPr/>
        </p:nvSpPr>
        <p:spPr>
          <a:xfrm>
            <a:off x="4314210" y="3452836"/>
            <a:ext cx="3528665" cy="19210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 typeface="Arial" pitchFamily="34" charset="0"/>
              <a:buNone/>
              <a:tabLst/>
              <a:defRPr/>
            </a:pPr>
            <a: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t>© Universiteit Utrecht</a:t>
            </a:r>
          </a:p>
        </p:txBody>
      </p:sp>
      <p:sp>
        <p:nvSpPr>
          <p:cNvPr id="3" name="Rechthoek 2">
            <a:extLst>
              <a:ext uri="{FF2B5EF4-FFF2-40B4-BE49-F238E27FC236}">
                <a16:creationId xmlns:a16="http://schemas.microsoft.com/office/drawing/2014/main" id="{733AA642-5FC3-A649-8D82-91CB9D7210E1}"/>
              </a:ext>
            </a:extLst>
          </p:cNvPr>
          <p:cNvSpPr/>
          <p:nvPr/>
        </p:nvSpPr>
        <p:spPr>
          <a:xfrm>
            <a:off x="2317148" y="2823403"/>
            <a:ext cx="7522790" cy="461665"/>
          </a:xfrm>
          <a:prstGeom prst="rect">
            <a:avLst/>
          </a:prstGeom>
        </p:spPr>
        <p:txBody>
          <a:bodyPr wrap="square">
            <a:spAutoFit/>
          </a:bodyPr>
          <a:lstStyle/>
          <a:p>
            <a:pPr algn="ctr"/>
            <a: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t>De informatie in deze presentatie is met zorg samengesteld, </a:t>
            </a:r>
            <a:b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br>
            <a: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t>maar er kunnen geen rechten ontleend worden aan de inhoud.</a:t>
            </a:r>
          </a:p>
        </p:txBody>
      </p:sp>
      <p:pic>
        <p:nvPicPr>
          <p:cNvPr id="4" name="Afbeelding 3">
            <a:extLst>
              <a:ext uri="{FF2B5EF4-FFF2-40B4-BE49-F238E27FC236}">
                <a16:creationId xmlns:a16="http://schemas.microsoft.com/office/drawing/2014/main" id="{3EB5BEF2-4127-4D41-929F-4740AC236FBD}"/>
              </a:ext>
            </a:extLst>
          </p:cNvPr>
          <p:cNvPicPr>
            <a:picLocks noChangeAspect="1"/>
          </p:cNvPicPr>
          <p:nvPr userDrawn="1"/>
        </p:nvPicPr>
        <p:blipFill>
          <a:blip r:embed="rId2"/>
          <a:stretch>
            <a:fillRect/>
          </a:stretch>
        </p:blipFill>
        <p:spPr>
          <a:xfrm>
            <a:off x="0" y="4420666"/>
            <a:ext cx="12192000" cy="2439035"/>
          </a:xfrm>
          <a:prstGeom prst="rect">
            <a:avLst/>
          </a:prstGeom>
        </p:spPr>
      </p:pic>
    </p:spTree>
    <p:extLst>
      <p:ext uri="{BB962C8B-B14F-4D97-AF65-F5344CB8AC3E}">
        <p14:creationId xmlns:p14="http://schemas.microsoft.com/office/powerpoint/2010/main" val="87726703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EEG">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7890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pagina - PINK">
    <p:bg bwMode="gray">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07DC765-D475-0542-A1D8-83C7931101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575" y="1549216"/>
            <a:ext cx="3333467" cy="3552265"/>
          </a:xfrm>
          <a:prstGeom prst="rect">
            <a:avLst/>
          </a:prstGeom>
        </p:spPr>
      </p:pic>
      <p:sp>
        <p:nvSpPr>
          <p:cNvPr id="13" name="Tijdelijke aanduiding voor datum 3">
            <a:extLst>
              <a:ext uri="{FF2B5EF4-FFF2-40B4-BE49-F238E27FC236}">
                <a16:creationId xmlns:a16="http://schemas.microsoft.com/office/drawing/2014/main" id="{8B929335-651C-5248-93F4-0CFFEFF62E81}"/>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4" name="Titel 1">
            <a:extLst>
              <a:ext uri="{FF2B5EF4-FFF2-40B4-BE49-F238E27FC236}">
                <a16:creationId xmlns:a16="http://schemas.microsoft.com/office/drawing/2014/main" id="{EEBAF17C-2F5A-4649-A7F4-24CC19BB264E}"/>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496BD18A-B7E5-9B41-9874-7F906415EF1B}"/>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8C51B2FB-0E2B-B947-9D82-9E0A9DB807F0}"/>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4E831F44-5CD2-441E-8C0D-A067D3E29CCC}"/>
              </a:ext>
            </a:extLst>
          </p:cNvPr>
          <p:cNvPicPr>
            <a:picLocks noChangeAspect="1"/>
          </p:cNvPicPr>
          <p:nvPr userDrawn="1"/>
        </p:nvPicPr>
        <p:blipFill>
          <a:blip r:embed="rId4"/>
          <a:stretch>
            <a:fillRect/>
          </a:stretch>
        </p:blipFill>
        <p:spPr>
          <a:xfrm>
            <a:off x="0" y="4420669"/>
            <a:ext cx="12192000" cy="2439035"/>
          </a:xfrm>
          <a:prstGeom prst="rect">
            <a:avLst/>
          </a:prstGeom>
        </p:spPr>
      </p:pic>
    </p:spTree>
    <p:extLst>
      <p:ext uri="{BB962C8B-B14F-4D97-AF65-F5344CB8AC3E}">
        <p14:creationId xmlns:p14="http://schemas.microsoft.com/office/powerpoint/2010/main" val="1454210703"/>
      </p:ext>
    </p:extLst>
  </p:cSld>
  <p:clrMapOvr>
    <a:masterClrMapping/>
  </p:clrMapOvr>
  <p:extLst>
    <p:ext uri="{DCECCB84-F9BA-43D5-87BE-67443E8EF086}">
      <p15:sldGuideLst xmlns:p15="http://schemas.microsoft.com/office/powerpoint/2012/main">
        <p15:guide id="17" orient="horz" pos="211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pagina - groen">
    <p:bg bwMode="gray">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07DC765-D475-0542-A1D8-83C7931101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575" y="1549216"/>
            <a:ext cx="3333467" cy="3552265"/>
          </a:xfrm>
          <a:prstGeom prst="rect">
            <a:avLst/>
          </a:prstGeom>
        </p:spPr>
      </p:pic>
      <p:sp>
        <p:nvSpPr>
          <p:cNvPr id="13" name="Tijdelijke aanduiding voor datum 3">
            <a:extLst>
              <a:ext uri="{FF2B5EF4-FFF2-40B4-BE49-F238E27FC236}">
                <a16:creationId xmlns:a16="http://schemas.microsoft.com/office/drawing/2014/main" id="{8B929335-651C-5248-93F4-0CFFEFF62E81}"/>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4" name="Titel 1">
            <a:extLst>
              <a:ext uri="{FF2B5EF4-FFF2-40B4-BE49-F238E27FC236}">
                <a16:creationId xmlns:a16="http://schemas.microsoft.com/office/drawing/2014/main" id="{EEBAF17C-2F5A-4649-A7F4-24CC19BB264E}"/>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496BD18A-B7E5-9B41-9874-7F906415EF1B}"/>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8C51B2FB-0E2B-B947-9D82-9E0A9DB807F0}"/>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4E831F44-5CD2-441E-8C0D-A067D3E29CCC}"/>
              </a:ext>
            </a:extLst>
          </p:cNvPr>
          <p:cNvPicPr>
            <a:picLocks noChangeAspect="1"/>
          </p:cNvPicPr>
          <p:nvPr userDrawn="1"/>
        </p:nvPicPr>
        <p:blipFill>
          <a:blip r:embed="rId4"/>
          <a:stretch>
            <a:fillRect/>
          </a:stretch>
        </p:blipFill>
        <p:spPr>
          <a:xfrm>
            <a:off x="0" y="4420669"/>
            <a:ext cx="12192000" cy="2439035"/>
          </a:xfrm>
          <a:prstGeom prst="rect">
            <a:avLst/>
          </a:prstGeom>
        </p:spPr>
      </p:pic>
    </p:spTree>
    <p:extLst>
      <p:ext uri="{BB962C8B-B14F-4D97-AF65-F5344CB8AC3E}">
        <p14:creationId xmlns:p14="http://schemas.microsoft.com/office/powerpoint/2010/main" val="1735015888"/>
      </p:ext>
    </p:extLst>
  </p:cSld>
  <p:clrMapOvr>
    <a:masterClrMapping/>
  </p:clrMapOvr>
  <p:extLst>
    <p:ext uri="{DCECCB84-F9BA-43D5-87BE-67443E8EF086}">
      <p15:sldGuideLst xmlns:p15="http://schemas.microsoft.com/office/powerpoint/2012/main">
        <p15:guide id="17" orient="horz" pos="211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pagina - PINK LIGHT">
    <p:bg bwMode="gray">
      <p:bgPr>
        <a:solidFill>
          <a:srgbClr val="F5A598"/>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008" y="1549216"/>
            <a:ext cx="3333466"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716F6F8F-8A57-4322-BBF6-6EF2030ACC68}"/>
              </a:ext>
            </a:extLst>
          </p:cNvPr>
          <p:cNvPicPr>
            <a:picLocks noChangeAspect="1"/>
          </p:cNvPicPr>
          <p:nvPr userDrawn="1"/>
        </p:nvPicPr>
        <p:blipFill>
          <a:blip r:embed="rId4"/>
          <a:stretch>
            <a:fillRect/>
          </a:stretch>
        </p:blipFill>
        <p:spPr>
          <a:xfrm>
            <a:off x="0" y="4428980"/>
            <a:ext cx="12192000" cy="2439035"/>
          </a:xfrm>
          <a:prstGeom prst="rect">
            <a:avLst/>
          </a:prstGeom>
        </p:spPr>
      </p:pic>
    </p:spTree>
    <p:extLst>
      <p:ext uri="{BB962C8B-B14F-4D97-AF65-F5344CB8AC3E}">
        <p14:creationId xmlns:p14="http://schemas.microsoft.com/office/powerpoint/2010/main" val="250506438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el pagina - bruin">
    <p:bg bwMode="gray">
      <p:bgPr>
        <a:solidFill>
          <a:srgbClr val="97751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008" y="1549216"/>
            <a:ext cx="3333466"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716F6F8F-8A57-4322-BBF6-6EF2030ACC68}"/>
              </a:ext>
            </a:extLst>
          </p:cNvPr>
          <p:cNvPicPr>
            <a:picLocks noChangeAspect="1"/>
          </p:cNvPicPr>
          <p:nvPr userDrawn="1"/>
        </p:nvPicPr>
        <p:blipFill>
          <a:blip r:embed="rId4"/>
          <a:stretch>
            <a:fillRect/>
          </a:stretch>
        </p:blipFill>
        <p:spPr>
          <a:xfrm>
            <a:off x="0" y="4428980"/>
            <a:ext cx="12192000" cy="2439035"/>
          </a:xfrm>
          <a:prstGeom prst="rect">
            <a:avLst/>
          </a:prstGeom>
        </p:spPr>
      </p:pic>
    </p:spTree>
    <p:extLst>
      <p:ext uri="{BB962C8B-B14F-4D97-AF65-F5344CB8AC3E}">
        <p14:creationId xmlns:p14="http://schemas.microsoft.com/office/powerpoint/2010/main" val="22736499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pagina - YELLOW PURPLE">
    <p:bg bwMode="gray">
      <p:bgPr>
        <a:solidFill>
          <a:srgbClr val="F1D528"/>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7486" y="1549216"/>
            <a:ext cx="3333466"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69237" y="4870212"/>
            <a:ext cx="7196550"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12-2-2026</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69237" y="1549216"/>
            <a:ext cx="7196550" cy="2787509"/>
          </a:xfrm>
          <a:prstGeom prst="rect">
            <a:avLst/>
          </a:prstGeom>
        </p:spPr>
        <p:txBody>
          <a:bodyPr anchor="t" anchorCtr="0"/>
          <a:lstStyle>
            <a:lvl1pPr algn="l">
              <a:defRPr sz="5000" b="0" i="0">
                <a:solidFill>
                  <a:srgbClr val="6B519C"/>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69237" y="4336725"/>
            <a:ext cx="7196550"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69237" y="4553893"/>
            <a:ext cx="7196550"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3" name="Afbeelding 2">
            <a:extLst>
              <a:ext uri="{FF2B5EF4-FFF2-40B4-BE49-F238E27FC236}">
                <a16:creationId xmlns:a16="http://schemas.microsoft.com/office/drawing/2014/main" id="{726D07C0-4A2E-4E50-AC90-D43ACFC7ED3B}"/>
              </a:ext>
            </a:extLst>
          </p:cNvPr>
          <p:cNvPicPr>
            <a:picLocks noChangeAspect="1"/>
          </p:cNvPicPr>
          <p:nvPr userDrawn="1"/>
        </p:nvPicPr>
        <p:blipFill>
          <a:blip r:embed="rId4"/>
          <a:stretch>
            <a:fillRect/>
          </a:stretch>
        </p:blipFill>
        <p:spPr>
          <a:xfrm>
            <a:off x="0" y="4412358"/>
            <a:ext cx="12192000" cy="2439035"/>
          </a:xfrm>
          <a:prstGeom prst="rect">
            <a:avLst/>
          </a:prstGeom>
        </p:spPr>
      </p:pic>
    </p:spTree>
    <p:extLst>
      <p:ext uri="{BB962C8B-B14F-4D97-AF65-F5344CB8AC3E}">
        <p14:creationId xmlns:p14="http://schemas.microsoft.com/office/powerpoint/2010/main" val="46683465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832065"/>
      </p:ext>
    </p:extLst>
  </p:cSld>
  <p:clrMap bg1="lt1" tx1="dk1" bg2="lt2" tx2="dk2" accent1="accent1" accent2="accent2" accent3="accent3" accent4="accent4" accent5="accent5" accent6="accent6" hlink="hlink" folHlink="folHlink"/>
  <p:sldLayoutIdLst>
    <p:sldLayoutId id="2147483727" r:id="rId1"/>
    <p:sldLayoutId id="2147483706" r:id="rId2"/>
    <p:sldLayoutId id="2147483741" r:id="rId3"/>
    <p:sldLayoutId id="2147483767" r:id="rId4"/>
    <p:sldLayoutId id="2147483742" r:id="rId5"/>
    <p:sldLayoutId id="2147483768" r:id="rId6"/>
    <p:sldLayoutId id="2147483743" r:id="rId7"/>
    <p:sldLayoutId id="2147483766" r:id="rId8"/>
    <p:sldLayoutId id="2147483745" r:id="rId9"/>
    <p:sldLayoutId id="2147483769" r:id="rId10"/>
    <p:sldLayoutId id="2147483736" r:id="rId11"/>
    <p:sldLayoutId id="2147483725" r:id="rId12"/>
    <p:sldLayoutId id="2147483744" r:id="rId13"/>
    <p:sldLayoutId id="2147483760" r:id="rId14"/>
    <p:sldLayoutId id="2147483761" r:id="rId15"/>
    <p:sldLayoutId id="2147483763" r:id="rId16"/>
    <p:sldLayoutId id="2147483764" r:id="rId17"/>
    <p:sldLayoutId id="2147483765" r:id="rId18"/>
    <p:sldLayoutId id="2147483762" r:id="rId19"/>
    <p:sldLayoutId id="2147483737" r:id="rId20"/>
    <p:sldLayoutId id="2147483748" r:id="rId21"/>
    <p:sldLayoutId id="2147483739" r:id="rId22"/>
    <p:sldLayoutId id="2147483749" r:id="rId23"/>
    <p:sldLayoutId id="2147483750" r:id="rId24"/>
    <p:sldLayoutId id="2147483751" r:id="rId25"/>
    <p:sldLayoutId id="2147483752" r:id="rId26"/>
    <p:sldLayoutId id="2147483753" r:id="rId27"/>
    <p:sldLayoutId id="2147483731" r:id="rId28"/>
    <p:sldLayoutId id="2147483732" r:id="rId29"/>
    <p:sldLayoutId id="2147483755" r:id="rId30"/>
    <p:sldLayoutId id="2147483756" r:id="rId31"/>
    <p:sldLayoutId id="2147483757" r:id="rId32"/>
    <p:sldLayoutId id="2147483758" r:id="rId33"/>
    <p:sldLayoutId id="2147483759" r:id="rId34"/>
    <p:sldLayoutId id="2147483754" r:id="rId35"/>
    <p:sldLayoutId id="2147483709" r:id="rId36"/>
    <p:sldLayoutId id="2147483729" r:id="rId37"/>
    <p:sldLayoutId id="2147483746" r:id="rId38"/>
    <p:sldLayoutId id="2147483728" r:id="rId39"/>
    <p:sldLayoutId id="2147483708" r:id="rId40"/>
    <p:sldLayoutId id="2147483747" r:id="rId41"/>
    <p:sldLayoutId id="2147483740" r:id="rId42"/>
    <p:sldLayoutId id="2147483730" r:id="rId43"/>
    <p:sldLayoutId id="2147483712" r:id="rId44"/>
    <p:sldLayoutId id="2147483711" r:id="rId45"/>
    <p:sldLayoutId id="2147483716" r:id="rId46"/>
    <p:sldLayoutId id="2147483734" r:id="rId47"/>
  </p:sldLayoutIdLst>
  <p:hf hdr="0" ftr="0"/>
  <p:txStyles>
    <p:titleStyle>
      <a:lvl1pPr algn="l" defTabSz="914400" rtl="0" eaLnBrk="1" latinLnBrk="0" hangingPunct="1">
        <a:spcBef>
          <a:spcPct val="0"/>
        </a:spcBef>
        <a:buNone/>
        <a:defRPr sz="2100" b="0" i="0" kern="1200">
          <a:solidFill>
            <a:schemeClr val="tx1"/>
          </a:solidFill>
          <a:latin typeface="Merriweather Regular" panose="02060503050406030704" pitchFamily="18" charset="77"/>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13" userDrawn="1">
          <p15:clr>
            <a:srgbClr val="F26B43"/>
          </p15:clr>
        </p15:guide>
        <p15:guide id="3" pos="575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6.sv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hyperlink" Target="https://www.bild.de/lifestyle/2013/kunst/otto-peine-kunstwerk-fuer-bild-32322112.bild.html" TargetMode="Externa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4.xml"/><Relationship Id="rId1" Type="http://schemas.openxmlformats.org/officeDocument/2006/relationships/video" Target="https://www.youtube.com/embed/BId_104fAZI?list=PLQ-TN_M4TSxNN9yCqFizLFZp1AL5UlUFo" TargetMode="Externa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42FE156E-157B-B94A-94F7-A4FDDEECDB8A}"/>
              </a:ext>
            </a:extLst>
          </p:cNvPr>
          <p:cNvPicPr>
            <a:picLocks noGrp="1" noChangeAspect="1"/>
          </p:cNvPicPr>
          <p:nvPr>
            <p:ph type="pic" sz="quarter" idx="18"/>
          </p:nvPr>
        </p:nvPicPr>
        <p:blipFill rotWithShape="1">
          <a:blip r:embed="rId3"/>
          <a:srcRect t="15149" b="497"/>
          <a:stretch/>
        </p:blipFill>
        <p:spPr>
          <a:xfrm>
            <a:off x="-1587" y="0"/>
            <a:ext cx="12195175" cy="6858000"/>
          </a:xfrm>
        </p:spPr>
      </p:pic>
      <p:pic>
        <p:nvPicPr>
          <p:cNvPr id="22" name="Graphic 21">
            <a:extLst>
              <a:ext uri="{FF2B5EF4-FFF2-40B4-BE49-F238E27FC236}">
                <a16:creationId xmlns:a16="http://schemas.microsoft.com/office/drawing/2014/main" id="{64D190D6-020A-264F-B5C7-DE5F0A6846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2338" y="280255"/>
            <a:ext cx="7234638" cy="5008597"/>
          </a:xfrm>
          <a:prstGeom prst="rect">
            <a:avLst/>
          </a:prstGeom>
        </p:spPr>
      </p:pic>
      <p:pic>
        <p:nvPicPr>
          <p:cNvPr id="9" name="Afbeelding 8">
            <a:extLst>
              <a:ext uri="{FF2B5EF4-FFF2-40B4-BE49-F238E27FC236}">
                <a16:creationId xmlns:a16="http://schemas.microsoft.com/office/drawing/2014/main" id="{7B9D6C70-AE7C-4F77-B671-F825D9B37681}"/>
              </a:ext>
            </a:extLst>
          </p:cNvPr>
          <p:cNvPicPr>
            <a:picLocks noChangeAspect="1"/>
          </p:cNvPicPr>
          <p:nvPr/>
        </p:nvPicPr>
        <p:blipFill>
          <a:blip r:embed="rId6"/>
          <a:stretch>
            <a:fillRect/>
          </a:stretch>
        </p:blipFill>
        <p:spPr>
          <a:xfrm>
            <a:off x="-1587" y="4420669"/>
            <a:ext cx="12195175" cy="2439035"/>
          </a:xfrm>
          <a:prstGeom prst="rect">
            <a:avLst/>
          </a:prstGeom>
        </p:spPr>
      </p:pic>
    </p:spTree>
    <p:extLst>
      <p:ext uri="{BB962C8B-B14F-4D97-AF65-F5344CB8AC3E}">
        <p14:creationId xmlns:p14="http://schemas.microsoft.com/office/powerpoint/2010/main" val="1540337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a:extLst>
            <a:ext uri="{FF2B5EF4-FFF2-40B4-BE49-F238E27FC236}">
              <a16:creationId xmlns:a16="http://schemas.microsoft.com/office/drawing/2014/main" id="{33E66705-6725-83A8-6DEF-CEE37FA10274}"/>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F13016F-8989-72DE-1507-7688CF307850}"/>
              </a:ext>
            </a:extLst>
          </p:cNvPr>
          <p:cNvSpPr>
            <a:spLocks noGrp="1"/>
          </p:cNvSpPr>
          <p:nvPr>
            <p:ph type="body" sz="quarter" idx="19"/>
          </p:nvPr>
        </p:nvSpPr>
        <p:spPr>
          <a:xfrm>
            <a:off x="152401" y="4902201"/>
            <a:ext cx="1572560" cy="1841500"/>
          </a:xfrm>
        </p:spPr>
        <p:txBody>
          <a:bodyPr/>
          <a:lstStyle/>
          <a:p>
            <a:r>
              <a:rPr lang="en-US" dirty="0">
                <a:solidFill>
                  <a:schemeClr val="bg1"/>
                </a:solidFill>
              </a:rPr>
              <a:t>Otto </a:t>
            </a:r>
            <a:r>
              <a:rPr lang="en-US" dirty="0" err="1">
                <a:solidFill>
                  <a:schemeClr val="bg1"/>
                </a:solidFill>
              </a:rPr>
              <a:t>Piene</a:t>
            </a:r>
            <a:r>
              <a:rPr lang="en-US" dirty="0">
                <a:solidFill>
                  <a:schemeClr val="bg1"/>
                </a:solidFill>
              </a:rPr>
              <a:t>, </a:t>
            </a:r>
            <a:r>
              <a:rPr lang="en-US" i="1" dirty="0" err="1">
                <a:solidFill>
                  <a:schemeClr val="bg1"/>
                </a:solidFill>
              </a:rPr>
              <a:t>Plusquamperfect</a:t>
            </a:r>
            <a:r>
              <a:rPr lang="en-US" i="1" dirty="0">
                <a:solidFill>
                  <a:schemeClr val="bg1"/>
                </a:solidFill>
              </a:rPr>
              <a:t> (Past Perfect Participle)</a:t>
            </a:r>
            <a:r>
              <a:rPr lang="en-US" dirty="0">
                <a:solidFill>
                  <a:schemeClr val="bg1"/>
                </a:solidFill>
              </a:rPr>
              <a:t>, 2003. Privé </a:t>
            </a:r>
            <a:r>
              <a:rPr lang="en-US" dirty="0" err="1">
                <a:solidFill>
                  <a:schemeClr val="bg1"/>
                </a:solidFill>
              </a:rPr>
              <a:t>collectie</a:t>
            </a:r>
            <a:r>
              <a:rPr lang="en-US" dirty="0">
                <a:solidFill>
                  <a:schemeClr val="bg1"/>
                </a:solidFill>
              </a:rPr>
              <a:t> © Foto: Ante </a:t>
            </a:r>
            <a:r>
              <a:rPr lang="en-US" dirty="0" err="1">
                <a:solidFill>
                  <a:schemeClr val="bg1"/>
                </a:solidFill>
              </a:rPr>
              <a:t>Glibota</a:t>
            </a:r>
            <a:r>
              <a:rPr lang="en-US" dirty="0">
                <a:solidFill>
                  <a:schemeClr val="bg1"/>
                </a:solidFill>
              </a:rPr>
              <a:t>.</a:t>
            </a:r>
            <a:endParaRPr lang="nl-NL" i="1" dirty="0">
              <a:solidFill>
                <a:schemeClr val="bg1"/>
              </a:solidFill>
            </a:endParaRPr>
          </a:p>
        </p:txBody>
      </p:sp>
      <p:pic>
        <p:nvPicPr>
          <p:cNvPr id="3074" name="Picture 2" descr="Otto Piene, Plusquamperfect [Past Perfect Participle], 2003, oil and fire on canvas, 31 ½” x 39 2:5”, Private Collection, Photograph © Ante Glibota.">
            <a:extLst>
              <a:ext uri="{FF2B5EF4-FFF2-40B4-BE49-F238E27FC236}">
                <a16:creationId xmlns:a16="http://schemas.microsoft.com/office/drawing/2014/main" id="{695739F9-CCB3-BFF8-BB43-A4BE5ECDE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555" y="85032"/>
            <a:ext cx="8504889" cy="66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8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a:extLst>
            <a:ext uri="{FF2B5EF4-FFF2-40B4-BE49-F238E27FC236}">
              <a16:creationId xmlns:a16="http://schemas.microsoft.com/office/drawing/2014/main" id="{F9E3143A-73E7-1022-E1C8-302FB4734F2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EEF7D2B-ABB6-A381-F43B-887241B7BE14}"/>
              </a:ext>
            </a:extLst>
          </p:cNvPr>
          <p:cNvSpPr>
            <a:spLocks noGrp="1"/>
          </p:cNvSpPr>
          <p:nvPr>
            <p:ph type="body" sz="quarter" idx="19"/>
          </p:nvPr>
        </p:nvSpPr>
        <p:spPr>
          <a:xfrm>
            <a:off x="336465" y="5359491"/>
            <a:ext cx="6902535" cy="510005"/>
          </a:xfrm>
        </p:spPr>
        <p:txBody>
          <a:bodyPr/>
          <a:lstStyle/>
          <a:p>
            <a:r>
              <a:rPr lang="nl-NL" dirty="0">
                <a:solidFill>
                  <a:schemeClr val="bg1"/>
                </a:solidFill>
              </a:rPr>
              <a:t>Links: Otto </a:t>
            </a:r>
            <a:r>
              <a:rPr lang="nl-NL" dirty="0" err="1">
                <a:solidFill>
                  <a:schemeClr val="bg1"/>
                </a:solidFill>
              </a:rPr>
              <a:t>Piene</a:t>
            </a:r>
            <a:r>
              <a:rPr lang="nl-NL" dirty="0">
                <a:solidFill>
                  <a:schemeClr val="bg1"/>
                </a:solidFill>
              </a:rPr>
              <a:t> © Walter Storms Galerie, 2013. </a:t>
            </a:r>
          </a:p>
          <a:p>
            <a:r>
              <a:rPr lang="nl-NL" dirty="0">
                <a:solidFill>
                  <a:schemeClr val="bg1"/>
                </a:solidFill>
              </a:rPr>
              <a:t>Rechts: Otto </a:t>
            </a:r>
            <a:r>
              <a:rPr lang="nl-NL" dirty="0" err="1">
                <a:solidFill>
                  <a:schemeClr val="bg1"/>
                </a:solidFill>
              </a:rPr>
              <a:t>Piene</a:t>
            </a:r>
            <a:r>
              <a:rPr lang="nl-NL" dirty="0">
                <a:solidFill>
                  <a:schemeClr val="bg1"/>
                </a:solidFill>
              </a:rPr>
              <a:t> © VG </a:t>
            </a:r>
            <a:r>
              <a:rPr lang="nl-NL" dirty="0" err="1">
                <a:solidFill>
                  <a:schemeClr val="bg1"/>
                </a:solidFill>
              </a:rPr>
              <a:t>Bild</a:t>
            </a:r>
            <a:r>
              <a:rPr lang="nl-NL" dirty="0">
                <a:solidFill>
                  <a:schemeClr val="bg1"/>
                </a:solidFill>
              </a:rPr>
              <a:t>-Kunst, Bonn 2023.</a:t>
            </a:r>
            <a:endParaRPr lang="nl-NL" i="1" dirty="0">
              <a:solidFill>
                <a:schemeClr val="bg1"/>
              </a:solidFill>
            </a:endParaRPr>
          </a:p>
        </p:txBody>
      </p:sp>
      <p:pic>
        <p:nvPicPr>
          <p:cNvPr id="2" name="Picture 2">
            <a:extLst>
              <a:ext uri="{FF2B5EF4-FFF2-40B4-BE49-F238E27FC236}">
                <a16:creationId xmlns:a16="http://schemas.microsoft.com/office/drawing/2014/main" id="{D6A752C7-FB21-63EF-38AD-D855C3417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65" y="1630362"/>
            <a:ext cx="6413323" cy="359727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kleding, meubels, person, schoeisel&#10;&#10;Door AI gegenereerde inhoud is mogelijk onjuist.">
            <a:extLst>
              <a:ext uri="{FF2B5EF4-FFF2-40B4-BE49-F238E27FC236}">
                <a16:creationId xmlns:a16="http://schemas.microsoft.com/office/drawing/2014/main" id="{786047D7-9557-B4C7-C838-333E89D05C1E}"/>
              </a:ext>
            </a:extLst>
          </p:cNvPr>
          <p:cNvPicPr>
            <a:picLocks noChangeAspect="1"/>
          </p:cNvPicPr>
          <p:nvPr/>
        </p:nvPicPr>
        <p:blipFill>
          <a:blip r:embed="rId4"/>
          <a:stretch>
            <a:fillRect/>
          </a:stretch>
        </p:blipFill>
        <p:spPr>
          <a:xfrm>
            <a:off x="6996210" y="757237"/>
            <a:ext cx="4859325" cy="4470400"/>
          </a:xfrm>
          <a:prstGeom prst="rect">
            <a:avLst/>
          </a:prstGeom>
        </p:spPr>
      </p:pic>
      <p:sp>
        <p:nvSpPr>
          <p:cNvPr id="9" name="Tekstvak 8">
            <a:extLst>
              <a:ext uri="{FF2B5EF4-FFF2-40B4-BE49-F238E27FC236}">
                <a16:creationId xmlns:a16="http://schemas.microsoft.com/office/drawing/2014/main" id="{4715F3EB-688E-8B19-F647-53587BD5BEB3}"/>
              </a:ext>
            </a:extLst>
          </p:cNvPr>
          <p:cNvSpPr txBox="1"/>
          <p:nvPr/>
        </p:nvSpPr>
        <p:spPr>
          <a:xfrm>
            <a:off x="247815" y="6193154"/>
            <a:ext cx="6094674" cy="369332"/>
          </a:xfrm>
          <a:prstGeom prst="rect">
            <a:avLst/>
          </a:prstGeom>
          <a:noFill/>
        </p:spPr>
        <p:txBody>
          <a:bodyPr wrap="square">
            <a:spAutoFit/>
          </a:bodyPr>
          <a:lstStyle/>
          <a:p>
            <a:r>
              <a:rPr lang="nl-NL" dirty="0">
                <a:solidFill>
                  <a:schemeClr val="bg1"/>
                </a:solidFill>
                <a:hlinkClick r:id="rId5">
                  <a:extLst>
                    <a:ext uri="{A12FA001-AC4F-418D-AE19-62706E023703}">
                      <ahyp:hlinkClr xmlns:ahyp="http://schemas.microsoft.com/office/drawing/2018/hyperlinkcolor" val="tx"/>
                    </a:ext>
                  </a:extLst>
                </a:hlinkClick>
              </a:rPr>
              <a:t>Filmpje van Otto </a:t>
            </a:r>
            <a:r>
              <a:rPr lang="nl-NL" dirty="0" err="1">
                <a:solidFill>
                  <a:schemeClr val="bg1"/>
                </a:solidFill>
                <a:hlinkClick r:id="rId5">
                  <a:extLst>
                    <a:ext uri="{A12FA001-AC4F-418D-AE19-62706E023703}">
                      <ahyp:hlinkClr xmlns:ahyp="http://schemas.microsoft.com/office/drawing/2018/hyperlinkcolor" val="tx"/>
                    </a:ext>
                  </a:extLst>
                </a:hlinkClick>
              </a:rPr>
              <a:t>Piene</a:t>
            </a:r>
            <a:r>
              <a:rPr lang="nl-NL" dirty="0">
                <a:solidFill>
                  <a:schemeClr val="bg1"/>
                </a:solidFill>
                <a:hlinkClick r:id="rId5">
                  <a:extLst>
                    <a:ext uri="{A12FA001-AC4F-418D-AE19-62706E023703}">
                      <ahyp:hlinkClr xmlns:ahyp="http://schemas.microsoft.com/office/drawing/2018/hyperlinkcolor" val="tx"/>
                    </a:ext>
                  </a:extLst>
                </a:hlinkClick>
              </a:rPr>
              <a:t> aan het werk</a:t>
            </a:r>
            <a:endParaRPr lang="nl-NL" dirty="0">
              <a:solidFill>
                <a:schemeClr val="bg1"/>
              </a:solidFill>
            </a:endParaRPr>
          </a:p>
        </p:txBody>
      </p:sp>
    </p:spTree>
    <p:extLst>
      <p:ext uri="{BB962C8B-B14F-4D97-AF65-F5344CB8AC3E}">
        <p14:creationId xmlns:p14="http://schemas.microsoft.com/office/powerpoint/2010/main" val="237939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a:extLst>
            <a:ext uri="{FF2B5EF4-FFF2-40B4-BE49-F238E27FC236}">
              <a16:creationId xmlns:a16="http://schemas.microsoft.com/office/drawing/2014/main" id="{FCA678B8-F134-FF67-3897-6941582BA98F}"/>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A0114A0-2A99-EFCB-8E96-40A86A502C86}"/>
              </a:ext>
            </a:extLst>
          </p:cNvPr>
          <p:cNvSpPr>
            <a:spLocks noGrp="1"/>
          </p:cNvSpPr>
          <p:nvPr>
            <p:ph type="body" sz="quarter" idx="19"/>
          </p:nvPr>
        </p:nvSpPr>
        <p:spPr>
          <a:xfrm>
            <a:off x="368548" y="6064544"/>
            <a:ext cx="3068473" cy="510005"/>
          </a:xfrm>
        </p:spPr>
        <p:txBody>
          <a:bodyPr/>
          <a:lstStyle/>
          <a:p>
            <a:r>
              <a:rPr lang="en-US" dirty="0">
                <a:solidFill>
                  <a:schemeClr val="bg1"/>
                </a:solidFill>
              </a:rPr>
              <a:t>Studio Daan </a:t>
            </a:r>
            <a:r>
              <a:rPr lang="en-US" dirty="0" err="1">
                <a:solidFill>
                  <a:schemeClr val="bg1"/>
                </a:solidFill>
              </a:rPr>
              <a:t>Roosegaarde</a:t>
            </a:r>
            <a:r>
              <a:rPr lang="en-US" dirty="0">
                <a:solidFill>
                  <a:schemeClr val="bg1"/>
                </a:solidFill>
              </a:rPr>
              <a:t>, </a:t>
            </a:r>
            <a:r>
              <a:rPr lang="en-US" dirty="0" err="1">
                <a:solidFill>
                  <a:schemeClr val="bg1"/>
                </a:solidFill>
              </a:rPr>
              <a:t>filmbeelden</a:t>
            </a:r>
            <a:r>
              <a:rPr lang="en-US" dirty="0">
                <a:solidFill>
                  <a:schemeClr val="bg1"/>
                </a:solidFill>
              </a:rPr>
              <a:t> van project GROW, 2021.</a:t>
            </a:r>
            <a:endParaRPr lang="nl-NL" dirty="0">
              <a:solidFill>
                <a:schemeClr val="bg1"/>
              </a:solidFill>
            </a:endParaRPr>
          </a:p>
        </p:txBody>
      </p:sp>
      <p:pic>
        <p:nvPicPr>
          <p:cNvPr id="4" name="Picture 2">
            <a:extLst>
              <a:ext uri="{FF2B5EF4-FFF2-40B4-BE49-F238E27FC236}">
                <a16:creationId xmlns:a16="http://schemas.microsoft.com/office/drawing/2014/main" id="{934900A7-0807-5D3E-619E-99FB1F6CB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643" y="473074"/>
            <a:ext cx="8404714" cy="559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4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a:extLst>
            <a:ext uri="{FF2B5EF4-FFF2-40B4-BE49-F238E27FC236}">
              <a16:creationId xmlns:a16="http://schemas.microsoft.com/office/drawing/2014/main" id="{69B55ADB-ACB8-49B7-94A2-4A6232FE6D5B}"/>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2FC3BE0-7DAE-9008-4048-2BB1B1EF4D4C}"/>
              </a:ext>
            </a:extLst>
          </p:cNvPr>
          <p:cNvSpPr>
            <a:spLocks noGrp="1"/>
          </p:cNvSpPr>
          <p:nvPr>
            <p:ph type="body" sz="quarter" idx="19"/>
          </p:nvPr>
        </p:nvSpPr>
        <p:spPr>
          <a:xfrm>
            <a:off x="108284" y="6064039"/>
            <a:ext cx="3187366" cy="673646"/>
          </a:xfrm>
        </p:spPr>
        <p:txBody>
          <a:bodyPr/>
          <a:lstStyle/>
          <a:p>
            <a:r>
              <a:rPr lang="en-US" dirty="0">
                <a:solidFill>
                  <a:schemeClr val="bg1"/>
                </a:solidFill>
              </a:rPr>
              <a:t>Studio Daan </a:t>
            </a:r>
            <a:r>
              <a:rPr lang="en-US" dirty="0" err="1">
                <a:solidFill>
                  <a:schemeClr val="bg1"/>
                </a:solidFill>
              </a:rPr>
              <a:t>Roosegaarde</a:t>
            </a:r>
            <a:r>
              <a:rPr lang="en-US" dirty="0">
                <a:solidFill>
                  <a:schemeClr val="bg1"/>
                </a:solidFill>
              </a:rPr>
              <a:t>, project GROW, 2021.</a:t>
            </a:r>
            <a:endParaRPr lang="nl-NL" dirty="0">
              <a:solidFill>
                <a:schemeClr val="bg1"/>
              </a:solidFill>
            </a:endParaRPr>
          </a:p>
        </p:txBody>
      </p:sp>
      <p:pic>
        <p:nvPicPr>
          <p:cNvPr id="4" name="Onlinemedia 1" title="20,000m2 GROW by Roosegaarde highlights the beauty of agriculture. [Official Movie]">
            <a:hlinkClick r:id="" action="ppaction://media"/>
            <a:extLst>
              <a:ext uri="{FF2B5EF4-FFF2-40B4-BE49-F238E27FC236}">
                <a16:creationId xmlns:a16="http://schemas.microsoft.com/office/drawing/2014/main" id="{CABC3BEB-4C44-7F9B-683A-2C381440BAD9}"/>
              </a:ext>
            </a:extLst>
          </p:cNvPr>
          <p:cNvPicPr>
            <a:picLocks noRot="1" noChangeAspect="1"/>
          </p:cNvPicPr>
          <p:nvPr>
            <a:videoFile r:link="rId1"/>
          </p:nvPr>
        </p:nvPicPr>
        <p:blipFill>
          <a:blip r:embed="rId4"/>
          <a:stretch>
            <a:fillRect/>
          </a:stretch>
        </p:blipFill>
        <p:spPr>
          <a:xfrm>
            <a:off x="1629249" y="793961"/>
            <a:ext cx="8657389" cy="4891425"/>
          </a:xfrm>
          <a:prstGeom prst="rect">
            <a:avLst/>
          </a:prstGeom>
        </p:spPr>
      </p:pic>
    </p:spTree>
    <p:extLst>
      <p:ext uri="{BB962C8B-B14F-4D97-AF65-F5344CB8AC3E}">
        <p14:creationId xmlns:p14="http://schemas.microsoft.com/office/powerpoint/2010/main" val="22066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a:extLst>
            <a:ext uri="{FF2B5EF4-FFF2-40B4-BE49-F238E27FC236}">
              <a16:creationId xmlns:a16="http://schemas.microsoft.com/office/drawing/2014/main" id="{3C1996CF-269A-EE67-9F2B-9F130588CEFC}"/>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D6A3231-0C95-ECD1-6707-80B69FFDE78B}"/>
              </a:ext>
            </a:extLst>
          </p:cNvPr>
          <p:cNvSpPr>
            <a:spLocks noGrp="1"/>
          </p:cNvSpPr>
          <p:nvPr>
            <p:ph type="body" sz="quarter" idx="19"/>
          </p:nvPr>
        </p:nvSpPr>
        <p:spPr>
          <a:xfrm>
            <a:off x="304801" y="5181600"/>
            <a:ext cx="1371599" cy="1428751"/>
          </a:xfrm>
        </p:spPr>
        <p:txBody>
          <a:bodyPr/>
          <a:lstStyle/>
          <a:p>
            <a:r>
              <a:rPr lang="en-US" dirty="0">
                <a:solidFill>
                  <a:schemeClr val="bg1"/>
                </a:solidFill>
              </a:rPr>
              <a:t>Wim T. Schippers, </a:t>
            </a:r>
            <a:r>
              <a:rPr lang="en-US" i="1" dirty="0">
                <a:solidFill>
                  <a:schemeClr val="bg1"/>
                </a:solidFill>
              </a:rPr>
              <a:t>Het </a:t>
            </a:r>
            <a:r>
              <a:rPr lang="en-US" i="1" dirty="0" err="1">
                <a:solidFill>
                  <a:schemeClr val="bg1"/>
                </a:solidFill>
              </a:rPr>
              <a:t>Torentje</a:t>
            </a:r>
            <a:r>
              <a:rPr lang="en-US" i="1" dirty="0">
                <a:solidFill>
                  <a:schemeClr val="bg1"/>
                </a:solidFill>
              </a:rPr>
              <a:t> van </a:t>
            </a:r>
            <a:r>
              <a:rPr lang="en-US" i="1" dirty="0" err="1">
                <a:solidFill>
                  <a:schemeClr val="bg1"/>
                </a:solidFill>
              </a:rPr>
              <a:t>Drienerlo</a:t>
            </a:r>
            <a:r>
              <a:rPr lang="en-US" i="1" dirty="0">
                <a:solidFill>
                  <a:schemeClr val="bg1"/>
                </a:solidFill>
              </a:rPr>
              <a:t> </a:t>
            </a:r>
            <a:r>
              <a:rPr lang="en-US" dirty="0">
                <a:solidFill>
                  <a:schemeClr val="bg1"/>
                </a:solidFill>
              </a:rPr>
              <a:t>op de campus van de Universiteit Twente in Enschede, 1979.</a:t>
            </a:r>
            <a:endParaRPr lang="nl-NL" i="1" dirty="0">
              <a:solidFill>
                <a:schemeClr val="bg1"/>
              </a:solidFill>
            </a:endParaRPr>
          </a:p>
        </p:txBody>
      </p:sp>
      <p:pic>
        <p:nvPicPr>
          <p:cNvPr id="4" name="Afbeelding 3" descr="Afbeelding met buitenshuis, hemel, plant, boom&#10;&#10;Door AI gegenereerde inhoud is mogelijk onjuist.">
            <a:extLst>
              <a:ext uri="{FF2B5EF4-FFF2-40B4-BE49-F238E27FC236}">
                <a16:creationId xmlns:a16="http://schemas.microsoft.com/office/drawing/2014/main" id="{3DC97403-0081-B623-CEDE-20360B62B8D3}"/>
              </a:ext>
            </a:extLst>
          </p:cNvPr>
          <p:cNvPicPr>
            <a:picLocks noChangeAspect="1"/>
          </p:cNvPicPr>
          <p:nvPr/>
        </p:nvPicPr>
        <p:blipFill>
          <a:blip r:embed="rId3"/>
          <a:stretch>
            <a:fillRect/>
          </a:stretch>
        </p:blipFill>
        <p:spPr>
          <a:xfrm>
            <a:off x="1866900" y="157163"/>
            <a:ext cx="8782050" cy="6586538"/>
          </a:xfrm>
          <a:prstGeom prst="rect">
            <a:avLst/>
          </a:prstGeom>
        </p:spPr>
      </p:pic>
    </p:spTree>
    <p:extLst>
      <p:ext uri="{BB962C8B-B14F-4D97-AF65-F5344CB8AC3E}">
        <p14:creationId xmlns:p14="http://schemas.microsoft.com/office/powerpoint/2010/main" val="1498959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586E"/>
        </a:solidFill>
        <a:effectLst/>
      </p:bgPr>
    </p:bg>
    <p:spTree>
      <p:nvGrpSpPr>
        <p:cNvPr id="1" name="">
          <a:extLst>
            <a:ext uri="{FF2B5EF4-FFF2-40B4-BE49-F238E27FC236}">
              <a16:creationId xmlns:a16="http://schemas.microsoft.com/office/drawing/2014/main" id="{E7289FF8-2967-BC19-453D-4597C57C45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C721D6-4FC6-99FA-81A7-53EE5D7DFB72}"/>
              </a:ext>
            </a:extLst>
          </p:cNvPr>
          <p:cNvSpPr>
            <a:spLocks noGrp="1"/>
          </p:cNvSpPr>
          <p:nvPr>
            <p:ph type="ctrTitle"/>
          </p:nvPr>
        </p:nvSpPr>
        <p:spPr/>
        <p:txBody>
          <a:bodyPr/>
          <a:lstStyle/>
          <a:p>
            <a:r>
              <a:rPr lang="en-US" dirty="0"/>
              <a:t>E</a:t>
            </a:r>
            <a:r>
              <a:rPr lang="nl-NL" dirty="0" err="1"/>
              <a:t>xperimenteren</a:t>
            </a:r>
            <a:r>
              <a:rPr lang="nl-NL" dirty="0"/>
              <a:t> met kunst</a:t>
            </a:r>
          </a:p>
        </p:txBody>
      </p:sp>
      <p:sp>
        <p:nvSpPr>
          <p:cNvPr id="3" name="Tijdelijke aanduiding voor tekst 2">
            <a:extLst>
              <a:ext uri="{FF2B5EF4-FFF2-40B4-BE49-F238E27FC236}">
                <a16:creationId xmlns:a16="http://schemas.microsoft.com/office/drawing/2014/main" id="{8F8946FF-DD55-0A04-246E-AA8618E5B4A5}"/>
              </a:ext>
            </a:extLst>
          </p:cNvPr>
          <p:cNvSpPr>
            <a:spLocks noGrp="1"/>
          </p:cNvSpPr>
          <p:nvPr>
            <p:ph type="body" sz="quarter" idx="10"/>
          </p:nvPr>
        </p:nvSpPr>
        <p:spPr/>
        <p:txBody>
          <a:bodyPr/>
          <a:lstStyle/>
          <a:p>
            <a:r>
              <a:rPr lang="nl-NL" dirty="0"/>
              <a:t>Onderzoeken</a:t>
            </a:r>
          </a:p>
        </p:txBody>
      </p:sp>
    </p:spTree>
    <p:extLst>
      <p:ext uri="{BB962C8B-B14F-4D97-AF65-F5344CB8AC3E}">
        <p14:creationId xmlns:p14="http://schemas.microsoft.com/office/powerpoint/2010/main" val="3381078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FB586E"/>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820F832-74B5-741E-11DA-D983EB2A025D}"/>
              </a:ext>
            </a:extLst>
          </p:cNvPr>
          <p:cNvSpPr>
            <a:spLocks noGrp="1"/>
          </p:cNvSpPr>
          <p:nvPr>
            <p:ph type="ctrTitle"/>
          </p:nvPr>
        </p:nvSpPr>
        <p:spPr>
          <a:xfrm>
            <a:off x="1157303" y="873802"/>
            <a:ext cx="10537392" cy="1080000"/>
          </a:xfrm>
        </p:spPr>
        <p:txBody>
          <a:bodyPr/>
          <a:lstStyle/>
          <a:p>
            <a:r>
              <a:rPr lang="en-US" dirty="0"/>
              <a:t>EXP 1 </a:t>
            </a:r>
            <a:r>
              <a:rPr lang="en-US" dirty="0" err="1"/>
              <a:t>Dieren</a:t>
            </a:r>
            <a:r>
              <a:rPr lang="en-US" dirty="0"/>
              <a:t> </a:t>
            </a:r>
            <a:r>
              <a:rPr lang="en-US" dirty="0" err="1"/>
              <a:t>combineren</a:t>
            </a:r>
            <a:endParaRPr lang="nl-NL" dirty="0"/>
          </a:p>
        </p:txBody>
      </p:sp>
      <p:sp>
        <p:nvSpPr>
          <p:cNvPr id="4" name="Tijdelijke aanduiding voor tekst 3">
            <a:extLst>
              <a:ext uri="{FF2B5EF4-FFF2-40B4-BE49-F238E27FC236}">
                <a16:creationId xmlns:a16="http://schemas.microsoft.com/office/drawing/2014/main" id="{E00CF784-1A1C-5EAC-2820-EE0EF6401858}"/>
              </a:ext>
            </a:extLst>
          </p:cNvPr>
          <p:cNvSpPr>
            <a:spLocks noGrp="1"/>
          </p:cNvSpPr>
          <p:nvPr>
            <p:ph type="body" sz="quarter" idx="10"/>
          </p:nvPr>
        </p:nvSpPr>
        <p:spPr>
          <a:xfrm>
            <a:off x="1157302" y="1953804"/>
            <a:ext cx="10332856" cy="3490395"/>
          </a:xfrm>
        </p:spPr>
        <p:txBody>
          <a:bodyPr/>
          <a:lstStyle/>
          <a:p>
            <a:pPr marL="457200" indent="-457200">
              <a:buFont typeface="Arial" panose="020B0604020202020204" pitchFamily="34" charset="0"/>
              <a:buChar char="•"/>
            </a:pPr>
            <a:r>
              <a:rPr lang="nl-NL" noProof="0" dirty="0"/>
              <a:t>Kies 2 afbeeldingen van dieren uit de collectie van het museum. Knip het hoofd, de romp en de poten los van elkaar.</a:t>
            </a:r>
          </a:p>
          <a:p>
            <a:pPr marL="457200" indent="-457200">
              <a:buFont typeface="Arial" panose="020B0604020202020204" pitchFamily="34" charset="0"/>
              <a:buChar char="•"/>
            </a:pPr>
            <a:r>
              <a:rPr lang="nl-NL" noProof="0" dirty="0"/>
              <a:t>Maak een nieuw dier door de stukken op je eigen manier opnieuw aan elkaar vast te maken. Je mag er ook bij tekenen.</a:t>
            </a:r>
          </a:p>
        </p:txBody>
      </p:sp>
    </p:spTree>
    <p:extLst>
      <p:ext uri="{BB962C8B-B14F-4D97-AF65-F5344CB8AC3E}">
        <p14:creationId xmlns:p14="http://schemas.microsoft.com/office/powerpoint/2010/main" val="311036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FB586E"/>
        </a:solidFill>
        <a:effectLst/>
      </p:bgPr>
    </p:bg>
    <p:spTree>
      <p:nvGrpSpPr>
        <p:cNvPr id="1" name="">
          <a:extLst>
            <a:ext uri="{FF2B5EF4-FFF2-40B4-BE49-F238E27FC236}">
              <a16:creationId xmlns:a16="http://schemas.microsoft.com/office/drawing/2014/main" id="{53C3F8BA-2F03-4512-7D02-CE9B7AB8694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4D51379-D0D1-AD89-9753-13703F5D53A5}"/>
              </a:ext>
            </a:extLst>
          </p:cNvPr>
          <p:cNvSpPr>
            <a:spLocks noGrp="1"/>
          </p:cNvSpPr>
          <p:nvPr>
            <p:ph type="ctrTitle"/>
          </p:nvPr>
        </p:nvSpPr>
        <p:spPr>
          <a:xfrm>
            <a:off x="1157303" y="873802"/>
            <a:ext cx="10537392" cy="1080000"/>
          </a:xfrm>
        </p:spPr>
        <p:txBody>
          <a:bodyPr/>
          <a:lstStyle/>
          <a:p>
            <a:r>
              <a:rPr lang="en-US" dirty="0"/>
              <a:t>EXP 2 </a:t>
            </a:r>
            <a:r>
              <a:rPr lang="en-US" dirty="0" err="1"/>
              <a:t>Automatisch</a:t>
            </a:r>
            <a:r>
              <a:rPr lang="en-US" dirty="0"/>
              <a:t> </a:t>
            </a:r>
            <a:r>
              <a:rPr lang="en-US" dirty="0" err="1"/>
              <a:t>tekenen</a:t>
            </a:r>
            <a:endParaRPr lang="nl-NL" dirty="0"/>
          </a:p>
        </p:txBody>
      </p:sp>
      <p:sp>
        <p:nvSpPr>
          <p:cNvPr id="4" name="Tijdelijke aanduiding voor tekst 3">
            <a:extLst>
              <a:ext uri="{FF2B5EF4-FFF2-40B4-BE49-F238E27FC236}">
                <a16:creationId xmlns:a16="http://schemas.microsoft.com/office/drawing/2014/main" id="{6D277CFE-45F8-578B-A901-9A6512555FF4}"/>
              </a:ext>
            </a:extLst>
          </p:cNvPr>
          <p:cNvSpPr>
            <a:spLocks noGrp="1"/>
          </p:cNvSpPr>
          <p:nvPr>
            <p:ph type="body" sz="quarter" idx="10"/>
          </p:nvPr>
        </p:nvSpPr>
        <p:spPr>
          <a:xfrm>
            <a:off x="1157302" y="1953804"/>
            <a:ext cx="10164414" cy="3490395"/>
          </a:xfrm>
        </p:spPr>
        <p:txBody>
          <a:bodyPr/>
          <a:lstStyle/>
          <a:p>
            <a:pPr marL="457200" indent="-457200">
              <a:buFont typeface="Arial" panose="020B0604020202020204" pitchFamily="34" charset="0"/>
              <a:buChar char="•"/>
            </a:pPr>
            <a:r>
              <a:rPr lang="nl-NL" noProof="0" dirty="0"/>
              <a:t>Doe je ogen dicht en maak zonder nadenken een krabbel op je papier.</a:t>
            </a:r>
          </a:p>
          <a:p>
            <a:pPr marL="457200" indent="-457200">
              <a:buFont typeface="Arial" panose="020B0604020202020204" pitchFamily="34" charset="0"/>
              <a:buChar char="•"/>
            </a:pPr>
            <a:r>
              <a:rPr lang="nl-NL" noProof="0" dirty="0"/>
              <a:t>Zoek lichaamsdelen en gezichten in de vormen die zijn ontstaan en teken ze tot leven.</a:t>
            </a:r>
          </a:p>
        </p:txBody>
      </p:sp>
    </p:spTree>
    <p:extLst>
      <p:ext uri="{BB962C8B-B14F-4D97-AF65-F5344CB8AC3E}">
        <p14:creationId xmlns:p14="http://schemas.microsoft.com/office/powerpoint/2010/main" val="2253380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B586E"/>
        </a:solidFill>
        <a:effectLst/>
      </p:bgPr>
    </p:bg>
    <p:spTree>
      <p:nvGrpSpPr>
        <p:cNvPr id="1" name="">
          <a:extLst>
            <a:ext uri="{FF2B5EF4-FFF2-40B4-BE49-F238E27FC236}">
              <a16:creationId xmlns:a16="http://schemas.microsoft.com/office/drawing/2014/main" id="{4457CE7C-099C-89AF-40E3-0E114A2E6EE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3B44789-41BB-9C80-9108-56D9DABEA16E}"/>
              </a:ext>
            </a:extLst>
          </p:cNvPr>
          <p:cNvSpPr>
            <a:spLocks noGrp="1"/>
          </p:cNvSpPr>
          <p:nvPr>
            <p:ph type="ctrTitle"/>
          </p:nvPr>
        </p:nvSpPr>
        <p:spPr>
          <a:xfrm>
            <a:off x="814668" y="873801"/>
            <a:ext cx="11439760" cy="1080000"/>
          </a:xfrm>
        </p:spPr>
        <p:txBody>
          <a:bodyPr/>
          <a:lstStyle/>
          <a:p>
            <a:r>
              <a:rPr lang="en-US" dirty="0"/>
              <a:t>EXP 3 </a:t>
            </a:r>
            <a:r>
              <a:rPr lang="en-US" dirty="0" err="1"/>
              <a:t>Zwaartekracht</a:t>
            </a:r>
            <a:r>
              <a:rPr lang="en-US" dirty="0"/>
              <a:t> </a:t>
            </a:r>
            <a:r>
              <a:rPr lang="en-US" dirty="0" err="1"/>
              <a:t>trotseren</a:t>
            </a:r>
            <a:endParaRPr lang="nl-NL" dirty="0"/>
          </a:p>
        </p:txBody>
      </p:sp>
      <p:sp>
        <p:nvSpPr>
          <p:cNvPr id="4" name="Tijdelijke aanduiding voor tekst 3">
            <a:extLst>
              <a:ext uri="{FF2B5EF4-FFF2-40B4-BE49-F238E27FC236}">
                <a16:creationId xmlns:a16="http://schemas.microsoft.com/office/drawing/2014/main" id="{C92B74FE-DB7E-98FA-C3DF-7F11D9F4CD66}"/>
              </a:ext>
            </a:extLst>
          </p:cNvPr>
          <p:cNvSpPr>
            <a:spLocks noGrp="1"/>
          </p:cNvSpPr>
          <p:nvPr>
            <p:ph type="body" sz="quarter" idx="10"/>
          </p:nvPr>
        </p:nvSpPr>
        <p:spPr>
          <a:xfrm>
            <a:off x="1157302" y="1953804"/>
            <a:ext cx="9683151" cy="3490395"/>
          </a:xfrm>
        </p:spPr>
        <p:txBody>
          <a:bodyPr/>
          <a:lstStyle/>
          <a:p>
            <a:pPr marL="457200" indent="-457200">
              <a:buFont typeface="Arial" panose="020B0604020202020204" pitchFamily="34" charset="0"/>
              <a:buChar char="•"/>
            </a:pPr>
            <a:r>
              <a:rPr lang="nl-NL" noProof="0" dirty="0"/>
              <a:t>Druppel verdunde waterverf op papier.</a:t>
            </a:r>
          </a:p>
          <a:p>
            <a:pPr marL="457200" indent="-457200">
              <a:buFont typeface="Arial" panose="020B0604020202020204" pitchFamily="34" charset="0"/>
              <a:buChar char="•"/>
            </a:pPr>
            <a:r>
              <a:rPr lang="nl-NL" noProof="0" dirty="0"/>
              <a:t>Blaas </a:t>
            </a:r>
            <a:r>
              <a:rPr lang="nl-NL" noProof="0" dirty="0" err="1"/>
              <a:t>voorzichti</a:t>
            </a:r>
            <a:r>
              <a:rPr lang="nl-NL" dirty="0"/>
              <a:t>g </a:t>
            </a:r>
            <a:r>
              <a:rPr lang="nl-NL" noProof="0" dirty="0"/>
              <a:t>met een rietje, beweeg het papier en onderzoek hoe je de verf kan laten bewegen.</a:t>
            </a:r>
          </a:p>
        </p:txBody>
      </p:sp>
    </p:spTree>
    <p:extLst>
      <p:ext uri="{BB962C8B-B14F-4D97-AF65-F5344CB8AC3E}">
        <p14:creationId xmlns:p14="http://schemas.microsoft.com/office/powerpoint/2010/main" val="91288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B586E"/>
        </a:solidFill>
        <a:effectLst/>
      </p:bgPr>
    </p:bg>
    <p:spTree>
      <p:nvGrpSpPr>
        <p:cNvPr id="1" name="">
          <a:extLst>
            <a:ext uri="{FF2B5EF4-FFF2-40B4-BE49-F238E27FC236}">
              <a16:creationId xmlns:a16="http://schemas.microsoft.com/office/drawing/2014/main" id="{70520C0A-F9DE-E32A-7344-D929284B2E5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80FCC33-7ABF-4A60-B1D9-3980F71927B3}"/>
              </a:ext>
            </a:extLst>
          </p:cNvPr>
          <p:cNvSpPr>
            <a:spLocks noGrp="1"/>
          </p:cNvSpPr>
          <p:nvPr>
            <p:ph type="ctrTitle"/>
          </p:nvPr>
        </p:nvSpPr>
        <p:spPr>
          <a:xfrm>
            <a:off x="1157303" y="873802"/>
            <a:ext cx="10537392" cy="1080000"/>
          </a:xfrm>
        </p:spPr>
        <p:txBody>
          <a:bodyPr/>
          <a:lstStyle/>
          <a:p>
            <a:r>
              <a:rPr lang="en-US" dirty="0"/>
              <a:t>EXP 4 </a:t>
            </a:r>
            <a:r>
              <a:rPr lang="en-US" dirty="0" err="1"/>
              <a:t>Toverzand</a:t>
            </a:r>
            <a:endParaRPr lang="nl-NL" dirty="0"/>
          </a:p>
        </p:txBody>
      </p:sp>
      <p:sp>
        <p:nvSpPr>
          <p:cNvPr id="4" name="Tijdelijke aanduiding voor tekst 3">
            <a:extLst>
              <a:ext uri="{FF2B5EF4-FFF2-40B4-BE49-F238E27FC236}">
                <a16:creationId xmlns:a16="http://schemas.microsoft.com/office/drawing/2014/main" id="{BAF590DE-1DCB-DA4E-0947-E4C8F1F184D4}"/>
              </a:ext>
            </a:extLst>
          </p:cNvPr>
          <p:cNvSpPr>
            <a:spLocks noGrp="1"/>
          </p:cNvSpPr>
          <p:nvPr>
            <p:ph type="body" sz="quarter" idx="10"/>
          </p:nvPr>
        </p:nvSpPr>
        <p:spPr>
          <a:xfrm>
            <a:off x="1157302" y="1953804"/>
            <a:ext cx="10537392" cy="3490395"/>
          </a:xfrm>
        </p:spPr>
        <p:txBody>
          <a:bodyPr/>
          <a:lstStyle/>
          <a:p>
            <a:pPr marL="457200" indent="-457200">
              <a:buFont typeface="Arial" panose="020B0604020202020204" pitchFamily="34" charset="0"/>
              <a:buChar char="•"/>
            </a:pPr>
            <a:r>
              <a:rPr lang="nl-NL" noProof="0" dirty="0"/>
              <a:t>Teken op je papier met lijm een nieuwe bodemvondst onder de grond.</a:t>
            </a:r>
          </a:p>
          <a:p>
            <a:pPr marL="457200" indent="-457200">
              <a:buFont typeface="Arial" panose="020B0604020202020204" pitchFamily="34" charset="0"/>
              <a:buChar char="•"/>
            </a:pPr>
            <a:r>
              <a:rPr lang="nl-NL" noProof="0" dirty="0"/>
              <a:t>Ruil je tekening met schoudermaatje. Strooi zand over de lijmtekening. Wat voor bodemvondst komt er tevoorschijn?</a:t>
            </a:r>
          </a:p>
        </p:txBody>
      </p:sp>
    </p:spTree>
    <p:extLst>
      <p:ext uri="{BB962C8B-B14F-4D97-AF65-F5344CB8AC3E}">
        <p14:creationId xmlns:p14="http://schemas.microsoft.com/office/powerpoint/2010/main" val="1613960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F2C1FB-29ED-314F-936E-624879CB0B98}"/>
              </a:ext>
            </a:extLst>
          </p:cNvPr>
          <p:cNvSpPr>
            <a:spLocks noGrp="1"/>
          </p:cNvSpPr>
          <p:nvPr>
            <p:ph type="ctrTitle"/>
          </p:nvPr>
        </p:nvSpPr>
        <p:spPr>
          <a:xfrm>
            <a:off x="4057650" y="1549216"/>
            <a:ext cx="7829550" cy="2787509"/>
          </a:xfrm>
        </p:spPr>
        <p:txBody>
          <a:bodyPr/>
          <a:lstStyle/>
          <a:p>
            <a:pPr algn="ctr"/>
            <a:r>
              <a:rPr lang="nl-NL" sz="6000" b="1" dirty="0">
                <a:effectLst/>
                <a:latin typeface="GT Walsheim Trial Rg" pitchFamily="2" charset="77"/>
                <a:ea typeface="Times New Roman" panose="02020603050405020304" pitchFamily="18" charset="0"/>
              </a:rPr>
              <a:t>Maak je eigen award!</a:t>
            </a:r>
            <a:br>
              <a:rPr lang="nl-NL" sz="6000" b="1" dirty="0">
                <a:effectLst/>
                <a:latin typeface="GT Walsheim Trial Rg" pitchFamily="2" charset="77"/>
                <a:ea typeface="Times New Roman" panose="02020603050405020304" pitchFamily="18" charset="0"/>
              </a:rPr>
            </a:br>
            <a:r>
              <a:rPr lang="nl-NL" sz="1800" b="1" i="1" dirty="0">
                <a:latin typeface="GT Walsheim Trial Rg" pitchFamily="2" charset="77"/>
                <a:ea typeface="Times New Roman" panose="02020603050405020304" pitchFamily="18" charset="0"/>
              </a:rPr>
              <a:t>Verwerkingsles voor in de klas</a:t>
            </a:r>
            <a:endParaRPr lang="nl-NL" dirty="0"/>
          </a:p>
        </p:txBody>
      </p:sp>
    </p:spTree>
    <p:extLst>
      <p:ext uri="{BB962C8B-B14F-4D97-AF65-F5344CB8AC3E}">
        <p14:creationId xmlns:p14="http://schemas.microsoft.com/office/powerpoint/2010/main" val="197955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B586E"/>
        </a:solidFill>
        <a:effectLst/>
      </p:bgPr>
    </p:bg>
    <p:spTree>
      <p:nvGrpSpPr>
        <p:cNvPr id="1" name="">
          <a:extLst>
            <a:ext uri="{FF2B5EF4-FFF2-40B4-BE49-F238E27FC236}">
              <a16:creationId xmlns:a16="http://schemas.microsoft.com/office/drawing/2014/main" id="{EA42A927-A6D3-8CC3-3183-DF64682AAA4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EA03D58-7B99-D664-9EE0-250CD5DF3D65}"/>
              </a:ext>
            </a:extLst>
          </p:cNvPr>
          <p:cNvSpPr>
            <a:spLocks noGrp="1"/>
          </p:cNvSpPr>
          <p:nvPr>
            <p:ph type="ctrTitle"/>
          </p:nvPr>
        </p:nvSpPr>
        <p:spPr>
          <a:xfrm>
            <a:off x="1157303" y="873802"/>
            <a:ext cx="10537392" cy="1080000"/>
          </a:xfrm>
        </p:spPr>
        <p:txBody>
          <a:bodyPr/>
          <a:lstStyle/>
          <a:p>
            <a:r>
              <a:rPr lang="en-US" dirty="0"/>
              <a:t>EXP 5 </a:t>
            </a:r>
            <a:r>
              <a:rPr lang="en-US" dirty="0" err="1"/>
              <a:t>Patronen</a:t>
            </a:r>
            <a:r>
              <a:rPr lang="en-US" dirty="0"/>
              <a:t> </a:t>
            </a:r>
            <a:r>
              <a:rPr lang="en-US" dirty="0" err="1"/>
              <a:t>zoeken</a:t>
            </a:r>
            <a:endParaRPr lang="nl-NL" dirty="0"/>
          </a:p>
        </p:txBody>
      </p:sp>
      <p:sp>
        <p:nvSpPr>
          <p:cNvPr id="4" name="Tijdelijke aanduiding voor tekst 3">
            <a:extLst>
              <a:ext uri="{FF2B5EF4-FFF2-40B4-BE49-F238E27FC236}">
                <a16:creationId xmlns:a16="http://schemas.microsoft.com/office/drawing/2014/main" id="{375A7E11-E786-0AA7-D474-58E319F1DD22}"/>
              </a:ext>
            </a:extLst>
          </p:cNvPr>
          <p:cNvSpPr>
            <a:spLocks noGrp="1"/>
          </p:cNvSpPr>
          <p:nvPr>
            <p:ph type="body" sz="quarter" idx="10"/>
          </p:nvPr>
        </p:nvSpPr>
        <p:spPr>
          <a:xfrm>
            <a:off x="1157302" y="1953804"/>
            <a:ext cx="10056130" cy="3490395"/>
          </a:xfrm>
        </p:spPr>
        <p:txBody>
          <a:bodyPr/>
          <a:lstStyle/>
          <a:p>
            <a:pPr marL="457200" indent="-457200">
              <a:buFont typeface="Arial" panose="020B0604020202020204" pitchFamily="34" charset="0"/>
              <a:buChar char="•"/>
            </a:pPr>
            <a:r>
              <a:rPr lang="nl-NL" noProof="0" dirty="0"/>
              <a:t>Stempel met alledaagse voorwerpen op stroken papier.</a:t>
            </a:r>
          </a:p>
          <a:p>
            <a:pPr marL="457200" indent="-457200">
              <a:buFont typeface="Arial" panose="020B0604020202020204" pitchFamily="34" charset="0"/>
              <a:buChar char="•"/>
            </a:pPr>
            <a:r>
              <a:rPr lang="nl-NL" noProof="0" dirty="0"/>
              <a:t>Kan je een patroon verzinnen?</a:t>
            </a:r>
          </a:p>
        </p:txBody>
      </p:sp>
    </p:spTree>
    <p:extLst>
      <p:ext uri="{BB962C8B-B14F-4D97-AF65-F5344CB8AC3E}">
        <p14:creationId xmlns:p14="http://schemas.microsoft.com/office/powerpoint/2010/main" val="2610944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D3D6"/>
        </a:solidFill>
        <a:effectLst/>
      </p:bgPr>
    </p:bg>
    <p:spTree>
      <p:nvGrpSpPr>
        <p:cNvPr id="1" name="">
          <a:extLst>
            <a:ext uri="{FF2B5EF4-FFF2-40B4-BE49-F238E27FC236}">
              <a16:creationId xmlns:a16="http://schemas.microsoft.com/office/drawing/2014/main" id="{91C11CCA-F629-570F-2FBD-32F071E3AB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562156-2A1E-6E55-1CBC-01AAF397235F}"/>
              </a:ext>
            </a:extLst>
          </p:cNvPr>
          <p:cNvSpPr>
            <a:spLocks noGrp="1"/>
          </p:cNvSpPr>
          <p:nvPr>
            <p:ph type="ctrTitle"/>
          </p:nvPr>
        </p:nvSpPr>
        <p:spPr>
          <a:xfrm>
            <a:off x="297717" y="1863489"/>
            <a:ext cx="11365645" cy="654779"/>
          </a:xfrm>
        </p:spPr>
        <p:txBody>
          <a:bodyPr/>
          <a:lstStyle/>
          <a:p>
            <a:r>
              <a:rPr lang="en-US" dirty="0"/>
              <a:t>Trial &amp; Error Award</a:t>
            </a:r>
            <a:endParaRPr lang="nl-NL" dirty="0"/>
          </a:p>
        </p:txBody>
      </p:sp>
      <p:sp>
        <p:nvSpPr>
          <p:cNvPr id="3" name="Tijdelijke aanduiding voor tekst 2">
            <a:extLst>
              <a:ext uri="{FF2B5EF4-FFF2-40B4-BE49-F238E27FC236}">
                <a16:creationId xmlns:a16="http://schemas.microsoft.com/office/drawing/2014/main" id="{1572FA90-CB63-CF07-A6DA-2EDC00FA1E39}"/>
              </a:ext>
            </a:extLst>
          </p:cNvPr>
          <p:cNvSpPr>
            <a:spLocks noGrp="1"/>
          </p:cNvSpPr>
          <p:nvPr>
            <p:ph type="body" sz="quarter" idx="10"/>
          </p:nvPr>
        </p:nvSpPr>
        <p:spPr>
          <a:xfrm>
            <a:off x="413173" y="2623753"/>
            <a:ext cx="11365645" cy="805247"/>
          </a:xfrm>
        </p:spPr>
        <p:txBody>
          <a:bodyPr/>
          <a:lstStyle/>
          <a:p>
            <a:r>
              <a:rPr lang="nl-NL" dirty="0"/>
              <a:t>Uitvoeren</a:t>
            </a:r>
          </a:p>
        </p:txBody>
      </p:sp>
    </p:spTree>
    <p:extLst>
      <p:ext uri="{BB962C8B-B14F-4D97-AF65-F5344CB8AC3E}">
        <p14:creationId xmlns:p14="http://schemas.microsoft.com/office/powerpoint/2010/main" val="53173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1B3CD51-47C5-A1AB-B3C5-F8C46ED2F5F6}"/>
              </a:ext>
            </a:extLst>
          </p:cNvPr>
          <p:cNvSpPr>
            <a:spLocks noGrp="1"/>
          </p:cNvSpPr>
          <p:nvPr>
            <p:ph type="ctrTitle"/>
          </p:nvPr>
        </p:nvSpPr>
        <p:spPr>
          <a:xfrm>
            <a:off x="1351266" y="956930"/>
            <a:ext cx="10558447" cy="1080000"/>
          </a:xfrm>
        </p:spPr>
        <p:txBody>
          <a:bodyPr/>
          <a:lstStyle/>
          <a:p>
            <a:br>
              <a:rPr lang="en-US" dirty="0"/>
            </a:br>
            <a:r>
              <a:rPr lang="en-US" dirty="0" err="1"/>
              <a:t>Ontwerp</a:t>
            </a:r>
            <a:r>
              <a:rPr lang="nl-NL" dirty="0"/>
              <a:t> vanuit je eigen fantasie een Trial &amp; Error Award</a:t>
            </a:r>
          </a:p>
        </p:txBody>
      </p:sp>
      <p:sp>
        <p:nvSpPr>
          <p:cNvPr id="4" name="Tijdelijke aanduiding voor tekst 3">
            <a:extLst>
              <a:ext uri="{FF2B5EF4-FFF2-40B4-BE49-F238E27FC236}">
                <a16:creationId xmlns:a16="http://schemas.microsoft.com/office/drawing/2014/main" id="{BE571329-3ADB-51A3-37C3-E64F7BDD95D7}"/>
              </a:ext>
            </a:extLst>
          </p:cNvPr>
          <p:cNvSpPr>
            <a:spLocks noGrp="1"/>
          </p:cNvSpPr>
          <p:nvPr>
            <p:ph type="body" sz="quarter" idx="10"/>
          </p:nvPr>
        </p:nvSpPr>
        <p:spPr>
          <a:xfrm>
            <a:off x="1055903" y="2805859"/>
            <a:ext cx="10080193" cy="3490395"/>
          </a:xfrm>
        </p:spPr>
        <p:txBody>
          <a:bodyPr/>
          <a:lstStyle/>
          <a:p>
            <a:endParaRPr lang="nl-NL" sz="1200" dirty="0"/>
          </a:p>
          <a:p>
            <a:endParaRPr lang="nl-NL" dirty="0"/>
          </a:p>
          <a:p>
            <a:r>
              <a:rPr lang="nl-NL" dirty="0"/>
              <a:t>Verwerk zoveel mogelijk van je experimenten in de award!</a:t>
            </a:r>
          </a:p>
        </p:txBody>
      </p:sp>
    </p:spTree>
    <p:extLst>
      <p:ext uri="{BB962C8B-B14F-4D97-AF65-F5344CB8AC3E}">
        <p14:creationId xmlns:p14="http://schemas.microsoft.com/office/powerpoint/2010/main" val="1797948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511B189-3B57-369F-9245-7ABBDFFB92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E534D9-91C8-E0F1-3E37-99009A4A9386}"/>
              </a:ext>
            </a:extLst>
          </p:cNvPr>
          <p:cNvSpPr>
            <a:spLocks noGrp="1"/>
          </p:cNvSpPr>
          <p:nvPr>
            <p:ph type="ctrTitle"/>
          </p:nvPr>
        </p:nvSpPr>
        <p:spPr/>
        <p:txBody>
          <a:bodyPr/>
          <a:lstStyle/>
          <a:p>
            <a:r>
              <a:rPr lang="en-US" dirty="0"/>
              <a:t>Elkaars kunst </a:t>
            </a:r>
            <a:r>
              <a:rPr lang="en-US" dirty="0" err="1"/>
              <a:t>bekijken</a:t>
            </a:r>
            <a:endParaRPr lang="nl-NL" dirty="0"/>
          </a:p>
        </p:txBody>
      </p:sp>
      <p:sp>
        <p:nvSpPr>
          <p:cNvPr id="3" name="Tijdelijke aanduiding voor tekst 2">
            <a:extLst>
              <a:ext uri="{FF2B5EF4-FFF2-40B4-BE49-F238E27FC236}">
                <a16:creationId xmlns:a16="http://schemas.microsoft.com/office/drawing/2014/main" id="{90B6EE38-594C-9B26-16AF-40DCCEE36E78}"/>
              </a:ext>
            </a:extLst>
          </p:cNvPr>
          <p:cNvSpPr>
            <a:spLocks noGrp="1"/>
          </p:cNvSpPr>
          <p:nvPr>
            <p:ph type="body" sz="quarter" idx="10"/>
          </p:nvPr>
        </p:nvSpPr>
        <p:spPr/>
        <p:txBody>
          <a:bodyPr/>
          <a:lstStyle/>
          <a:p>
            <a:r>
              <a:rPr lang="nl-NL" dirty="0"/>
              <a:t>Reflecteren</a:t>
            </a:r>
          </a:p>
        </p:txBody>
      </p:sp>
    </p:spTree>
    <p:extLst>
      <p:ext uri="{BB962C8B-B14F-4D97-AF65-F5344CB8AC3E}">
        <p14:creationId xmlns:p14="http://schemas.microsoft.com/office/powerpoint/2010/main" val="272792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B9A11C2-DC7B-BE0C-FCC1-7496282EFE8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408C36E-F0C9-0232-46F0-E0F88F53CF0D}"/>
              </a:ext>
            </a:extLst>
          </p:cNvPr>
          <p:cNvSpPr>
            <a:spLocks noGrp="1"/>
          </p:cNvSpPr>
          <p:nvPr>
            <p:ph type="ctrTitle"/>
          </p:nvPr>
        </p:nvSpPr>
        <p:spPr>
          <a:xfrm>
            <a:off x="1157302" y="873802"/>
            <a:ext cx="8455929" cy="1080000"/>
          </a:xfrm>
        </p:spPr>
        <p:txBody>
          <a:bodyPr/>
          <a:lstStyle/>
          <a:p>
            <a:r>
              <a:rPr lang="en-US" dirty="0" err="1">
                <a:solidFill>
                  <a:schemeClr val="tx1"/>
                </a:solidFill>
              </a:rPr>
              <a:t>Kijken</a:t>
            </a:r>
            <a:r>
              <a:rPr lang="en-US" dirty="0">
                <a:solidFill>
                  <a:schemeClr val="tx1"/>
                </a:solidFill>
              </a:rPr>
              <a:t> </a:t>
            </a:r>
            <a:r>
              <a:rPr lang="en-US" dirty="0" err="1">
                <a:solidFill>
                  <a:schemeClr val="tx1"/>
                </a:solidFill>
              </a:rPr>
              <a:t>naar</a:t>
            </a:r>
            <a:r>
              <a:rPr lang="en-US" dirty="0">
                <a:solidFill>
                  <a:schemeClr val="tx1"/>
                </a:solidFill>
              </a:rPr>
              <a:t> </a:t>
            </a:r>
            <a:r>
              <a:rPr lang="en-US" dirty="0" err="1">
                <a:solidFill>
                  <a:schemeClr val="tx1"/>
                </a:solidFill>
              </a:rPr>
              <a:t>elkaars</a:t>
            </a:r>
            <a:r>
              <a:rPr lang="en-US" dirty="0">
                <a:solidFill>
                  <a:schemeClr val="tx1"/>
                </a:solidFill>
              </a:rPr>
              <a:t> </a:t>
            </a:r>
            <a:r>
              <a:rPr lang="en-US" dirty="0" err="1">
                <a:solidFill>
                  <a:schemeClr val="tx1"/>
                </a:solidFill>
              </a:rPr>
              <a:t>werk</a:t>
            </a:r>
            <a:endParaRPr lang="nl-NL" dirty="0">
              <a:solidFill>
                <a:schemeClr val="tx1"/>
              </a:solidFill>
            </a:endParaRPr>
          </a:p>
        </p:txBody>
      </p:sp>
      <p:sp>
        <p:nvSpPr>
          <p:cNvPr id="4" name="Tijdelijke aanduiding voor tekst 3">
            <a:extLst>
              <a:ext uri="{FF2B5EF4-FFF2-40B4-BE49-F238E27FC236}">
                <a16:creationId xmlns:a16="http://schemas.microsoft.com/office/drawing/2014/main" id="{C73FC60C-3819-9FCA-66BD-1A5D960CD341}"/>
              </a:ext>
            </a:extLst>
          </p:cNvPr>
          <p:cNvSpPr>
            <a:spLocks noGrp="1"/>
          </p:cNvSpPr>
          <p:nvPr>
            <p:ph type="body" sz="quarter" idx="10"/>
          </p:nvPr>
        </p:nvSpPr>
        <p:spPr>
          <a:xfrm>
            <a:off x="1157302" y="1953804"/>
            <a:ext cx="10080193" cy="3490395"/>
          </a:xfrm>
        </p:spPr>
        <p:txBody>
          <a:bodyPr/>
          <a:lstStyle/>
          <a:p>
            <a:pPr marL="457200" indent="-457200">
              <a:buFont typeface="Arial" panose="020B0604020202020204" pitchFamily="34" charset="0"/>
              <a:buChar char="•"/>
            </a:pPr>
            <a:endParaRPr lang="nl-NL" dirty="0"/>
          </a:p>
          <a:p>
            <a:pPr marL="457200" indent="-457200">
              <a:buFont typeface="Arial" panose="020B0604020202020204" pitchFamily="34" charset="0"/>
              <a:buChar char="•"/>
            </a:pPr>
            <a:r>
              <a:rPr lang="nl-NL" dirty="0"/>
              <a:t>Zet jullie Trial &amp; Error </a:t>
            </a:r>
            <a:r>
              <a:rPr lang="nl-NL" dirty="0" err="1"/>
              <a:t>Awards</a:t>
            </a:r>
            <a:r>
              <a:rPr lang="nl-NL" dirty="0"/>
              <a:t> zo neer dat iedereen ze goed kan zien.</a:t>
            </a:r>
          </a:p>
          <a:p>
            <a:pPr marL="457200" indent="-457200">
              <a:buFont typeface="Arial" panose="020B0604020202020204" pitchFamily="34" charset="0"/>
              <a:buChar char="•"/>
            </a:pPr>
            <a:r>
              <a:rPr lang="nl-NL" dirty="0"/>
              <a:t>Pak een vraagkaartje &amp; beantwoord de vraag.</a:t>
            </a:r>
          </a:p>
        </p:txBody>
      </p:sp>
    </p:spTree>
    <p:extLst>
      <p:ext uri="{BB962C8B-B14F-4D97-AF65-F5344CB8AC3E}">
        <p14:creationId xmlns:p14="http://schemas.microsoft.com/office/powerpoint/2010/main" val="3956088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A4B17-F831-7E6D-1BC8-3F68511AAF1B}"/>
              </a:ext>
            </a:extLst>
          </p:cNvPr>
          <p:cNvSpPr>
            <a:spLocks noGrp="1"/>
          </p:cNvSpPr>
          <p:nvPr>
            <p:ph type="ctrTitle"/>
          </p:nvPr>
        </p:nvSpPr>
        <p:spPr/>
        <p:txBody>
          <a:bodyPr/>
          <a:lstStyle/>
          <a:p>
            <a:r>
              <a:rPr lang="nl-NL" dirty="0"/>
              <a:t>Welk deel van de Award ziet eruit alsof het lastig was om te maken?</a:t>
            </a:r>
          </a:p>
        </p:txBody>
      </p:sp>
    </p:spTree>
    <p:extLst>
      <p:ext uri="{BB962C8B-B14F-4D97-AF65-F5344CB8AC3E}">
        <p14:creationId xmlns:p14="http://schemas.microsoft.com/office/powerpoint/2010/main" val="2290785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C43AFB0F-AF6E-7733-65B1-A7CA9F8E47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F0BC86B-020D-5546-C9A2-7A6551E9D823}"/>
              </a:ext>
            </a:extLst>
          </p:cNvPr>
          <p:cNvSpPr>
            <a:spLocks noGrp="1"/>
          </p:cNvSpPr>
          <p:nvPr>
            <p:ph type="ctrTitle"/>
          </p:nvPr>
        </p:nvSpPr>
        <p:spPr/>
        <p:txBody>
          <a:bodyPr/>
          <a:lstStyle/>
          <a:p>
            <a:r>
              <a:rPr lang="nl-NL" dirty="0"/>
              <a:t>Waar zie je experiment?</a:t>
            </a:r>
          </a:p>
        </p:txBody>
      </p:sp>
    </p:spTree>
    <p:extLst>
      <p:ext uri="{BB962C8B-B14F-4D97-AF65-F5344CB8AC3E}">
        <p14:creationId xmlns:p14="http://schemas.microsoft.com/office/powerpoint/2010/main" val="3468604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90E63953-C9EF-A881-822B-ACBEE6AC23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C79524-42F2-A541-547F-59674CD43BFC}"/>
              </a:ext>
            </a:extLst>
          </p:cNvPr>
          <p:cNvSpPr>
            <a:spLocks noGrp="1"/>
          </p:cNvSpPr>
          <p:nvPr>
            <p:ph type="ctrTitle"/>
          </p:nvPr>
        </p:nvSpPr>
        <p:spPr/>
        <p:txBody>
          <a:bodyPr/>
          <a:lstStyle/>
          <a:p>
            <a:r>
              <a:rPr lang="nl-NL" dirty="0"/>
              <a:t>Waar zie je iets verrassends?</a:t>
            </a:r>
          </a:p>
        </p:txBody>
      </p:sp>
    </p:spTree>
    <p:extLst>
      <p:ext uri="{BB962C8B-B14F-4D97-AF65-F5344CB8AC3E}">
        <p14:creationId xmlns:p14="http://schemas.microsoft.com/office/powerpoint/2010/main" val="368761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85F6E59F-7639-1381-F8D2-D9B929D9CD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D8FC29-07AC-A434-C63C-A7ADAD53E40B}"/>
              </a:ext>
            </a:extLst>
          </p:cNvPr>
          <p:cNvSpPr>
            <a:spLocks noGrp="1"/>
          </p:cNvSpPr>
          <p:nvPr>
            <p:ph type="ctrTitle"/>
          </p:nvPr>
        </p:nvSpPr>
        <p:spPr/>
        <p:txBody>
          <a:bodyPr/>
          <a:lstStyle/>
          <a:p>
            <a:r>
              <a:rPr lang="nl-NL" dirty="0"/>
              <a:t>Zoek iets dat deze Award uniek maakt?</a:t>
            </a:r>
          </a:p>
        </p:txBody>
      </p:sp>
    </p:spTree>
    <p:extLst>
      <p:ext uri="{BB962C8B-B14F-4D97-AF65-F5344CB8AC3E}">
        <p14:creationId xmlns:p14="http://schemas.microsoft.com/office/powerpoint/2010/main" val="2787723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3C746BB9-6710-FFB1-C0A5-ECFABD48DA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AA5239-8368-34C8-B28D-6F74F6DD1469}"/>
              </a:ext>
            </a:extLst>
          </p:cNvPr>
          <p:cNvSpPr>
            <a:spLocks noGrp="1"/>
          </p:cNvSpPr>
          <p:nvPr>
            <p:ph type="ctrTitle"/>
          </p:nvPr>
        </p:nvSpPr>
        <p:spPr/>
        <p:txBody>
          <a:bodyPr/>
          <a:lstStyle/>
          <a:p>
            <a:r>
              <a:rPr lang="nl-NL" dirty="0"/>
              <a:t>Waar zie je Trial &amp; Error?</a:t>
            </a:r>
          </a:p>
        </p:txBody>
      </p:sp>
    </p:spTree>
    <p:extLst>
      <p:ext uri="{BB962C8B-B14F-4D97-AF65-F5344CB8AC3E}">
        <p14:creationId xmlns:p14="http://schemas.microsoft.com/office/powerpoint/2010/main" val="328632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Placeholder 10">
            <a:extLst>
              <a:ext uri="{FF2B5EF4-FFF2-40B4-BE49-F238E27FC236}">
                <a16:creationId xmlns:a16="http://schemas.microsoft.com/office/drawing/2014/main" id="{A82B5854-3FAF-52A6-56DC-45D86BE8CA7F}"/>
              </a:ext>
            </a:extLst>
          </p:cNvPr>
          <p:cNvPicPr>
            <a:picLocks noGrp="1" noChangeAspect="1"/>
          </p:cNvPicPr>
          <p:nvPr>
            <p:ph type="pic" sz="quarter" idx="19"/>
          </p:nvPr>
        </p:nvPicPr>
        <p:blipFill>
          <a:blip r:embed="rId3"/>
          <a:srcRect l="7760" r="7760"/>
          <a:stretch>
            <a:fillRect/>
          </a:stretch>
        </p:blipFill>
        <p:spPr/>
      </p:pic>
      <p:pic>
        <p:nvPicPr>
          <p:cNvPr id="7" name="Picture Placeholder 12">
            <a:extLst>
              <a:ext uri="{FF2B5EF4-FFF2-40B4-BE49-F238E27FC236}">
                <a16:creationId xmlns:a16="http://schemas.microsoft.com/office/drawing/2014/main" id="{8A9185DE-AF48-0150-CDAF-44619660950A}"/>
              </a:ext>
            </a:extLst>
          </p:cNvPr>
          <p:cNvPicPr>
            <a:picLocks noGrp="1" noChangeAspect="1"/>
          </p:cNvPicPr>
          <p:nvPr>
            <p:ph type="pic" sz="quarter" idx="18"/>
          </p:nvPr>
        </p:nvPicPr>
        <p:blipFill>
          <a:blip r:embed="rId4"/>
          <a:srcRect l="5275" r="5275"/>
          <a:stretch>
            <a:fillRect/>
          </a:stretch>
        </p:blipFill>
        <p:spPr/>
      </p:pic>
      <p:pic>
        <p:nvPicPr>
          <p:cNvPr id="8" name="Picture Placeholder 14">
            <a:extLst>
              <a:ext uri="{FF2B5EF4-FFF2-40B4-BE49-F238E27FC236}">
                <a16:creationId xmlns:a16="http://schemas.microsoft.com/office/drawing/2014/main" id="{F4FBDD0E-9E4C-7101-5FA2-D6B48CEBFB55}"/>
              </a:ext>
            </a:extLst>
          </p:cNvPr>
          <p:cNvPicPr>
            <a:picLocks noGrp="1" noChangeAspect="1"/>
          </p:cNvPicPr>
          <p:nvPr>
            <p:ph type="pic" sz="quarter" idx="21"/>
          </p:nvPr>
        </p:nvPicPr>
        <p:blipFill>
          <a:blip r:embed="rId5"/>
          <a:srcRect l="3791" r="3791"/>
          <a:stretch>
            <a:fillRect/>
          </a:stretch>
        </p:blipFill>
        <p:spPr/>
      </p:pic>
      <p:pic>
        <p:nvPicPr>
          <p:cNvPr id="9" name="Picture Placeholder 16">
            <a:extLst>
              <a:ext uri="{FF2B5EF4-FFF2-40B4-BE49-F238E27FC236}">
                <a16:creationId xmlns:a16="http://schemas.microsoft.com/office/drawing/2014/main" id="{4CE16AF7-0385-F207-9598-08EF85F14C3D}"/>
              </a:ext>
            </a:extLst>
          </p:cNvPr>
          <p:cNvPicPr>
            <a:picLocks noGrp="1" noChangeAspect="1"/>
          </p:cNvPicPr>
          <p:nvPr>
            <p:ph type="pic" sz="quarter" idx="20"/>
          </p:nvPr>
        </p:nvPicPr>
        <p:blipFill>
          <a:blip r:embed="rId6"/>
          <a:srcRect l="1392" r="1392"/>
          <a:stretch>
            <a:fillRect/>
          </a:stretch>
        </p:blipFill>
        <p:spPr/>
      </p:pic>
    </p:spTree>
    <p:extLst>
      <p:ext uri="{BB962C8B-B14F-4D97-AF65-F5344CB8AC3E}">
        <p14:creationId xmlns:p14="http://schemas.microsoft.com/office/powerpoint/2010/main" val="2361127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C56463FA-94DE-E741-4568-BCA99E366D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F30C8F-426E-DA4F-4805-B366D5253DA2}"/>
              </a:ext>
            </a:extLst>
          </p:cNvPr>
          <p:cNvSpPr>
            <a:spLocks noGrp="1"/>
          </p:cNvSpPr>
          <p:nvPr>
            <p:ph type="ctrTitle"/>
          </p:nvPr>
        </p:nvSpPr>
        <p:spPr/>
        <p:txBody>
          <a:bodyPr/>
          <a:lstStyle/>
          <a:p>
            <a:r>
              <a:rPr lang="nl-NL" dirty="0"/>
              <a:t>Wat wil je aan de maker van deze Award vragen?</a:t>
            </a:r>
          </a:p>
        </p:txBody>
      </p:sp>
    </p:spTree>
    <p:extLst>
      <p:ext uri="{BB962C8B-B14F-4D97-AF65-F5344CB8AC3E}">
        <p14:creationId xmlns:p14="http://schemas.microsoft.com/office/powerpoint/2010/main" val="3029400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E15864E1-C4A9-EF74-0D89-50E9F58FD4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2289AA-4C03-BF20-BBB5-FCD13B7FCB9C}"/>
              </a:ext>
            </a:extLst>
          </p:cNvPr>
          <p:cNvSpPr>
            <a:spLocks noGrp="1"/>
          </p:cNvSpPr>
          <p:nvPr>
            <p:ph type="ctrTitle"/>
          </p:nvPr>
        </p:nvSpPr>
        <p:spPr/>
        <p:txBody>
          <a:bodyPr/>
          <a:lstStyle/>
          <a:p>
            <a:r>
              <a:rPr lang="nl-NL" dirty="0"/>
              <a:t>Waar ben je trots op?</a:t>
            </a:r>
          </a:p>
        </p:txBody>
      </p:sp>
    </p:spTree>
    <p:extLst>
      <p:ext uri="{BB962C8B-B14F-4D97-AF65-F5344CB8AC3E}">
        <p14:creationId xmlns:p14="http://schemas.microsoft.com/office/powerpoint/2010/main" val="226019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C5C19E7F-A186-2181-7367-B24C8562AB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943BDA-6879-F28D-1B45-E778829250B0}"/>
              </a:ext>
            </a:extLst>
          </p:cNvPr>
          <p:cNvSpPr>
            <a:spLocks noGrp="1"/>
          </p:cNvSpPr>
          <p:nvPr>
            <p:ph type="ctrTitle"/>
          </p:nvPr>
        </p:nvSpPr>
        <p:spPr/>
        <p:txBody>
          <a:bodyPr/>
          <a:lstStyle/>
          <a:p>
            <a:r>
              <a:rPr lang="nl-NL" dirty="0"/>
              <a:t>Wat vond je lastig?</a:t>
            </a:r>
          </a:p>
        </p:txBody>
      </p:sp>
    </p:spTree>
    <p:extLst>
      <p:ext uri="{BB962C8B-B14F-4D97-AF65-F5344CB8AC3E}">
        <p14:creationId xmlns:p14="http://schemas.microsoft.com/office/powerpoint/2010/main" val="1232430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468CCD50-BEDB-9F5F-D98E-9B3B0E4D0D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278943-1F0D-B8D6-1AE4-D1E86D4B45DB}"/>
              </a:ext>
            </a:extLst>
          </p:cNvPr>
          <p:cNvSpPr>
            <a:spLocks noGrp="1"/>
          </p:cNvSpPr>
          <p:nvPr>
            <p:ph type="ctrTitle"/>
          </p:nvPr>
        </p:nvSpPr>
        <p:spPr/>
        <p:txBody>
          <a:bodyPr/>
          <a:lstStyle/>
          <a:p>
            <a:r>
              <a:rPr lang="nl-NL" dirty="0"/>
              <a:t>Op welk moment moest je doorzetten? Waar zie je dat aan?</a:t>
            </a:r>
          </a:p>
        </p:txBody>
      </p:sp>
    </p:spTree>
    <p:extLst>
      <p:ext uri="{BB962C8B-B14F-4D97-AF65-F5344CB8AC3E}">
        <p14:creationId xmlns:p14="http://schemas.microsoft.com/office/powerpoint/2010/main" val="2002501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a:extLst>
            <a:ext uri="{FF2B5EF4-FFF2-40B4-BE49-F238E27FC236}">
              <a16:creationId xmlns:a16="http://schemas.microsoft.com/office/drawing/2014/main" id="{1EB1F29C-DCAD-C15F-EA97-469391C543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26F363-1855-2E8A-6EF0-7CD146D77566}"/>
              </a:ext>
            </a:extLst>
          </p:cNvPr>
          <p:cNvSpPr>
            <a:spLocks noGrp="1"/>
          </p:cNvSpPr>
          <p:nvPr>
            <p:ph type="ctrTitle"/>
          </p:nvPr>
        </p:nvSpPr>
        <p:spPr/>
        <p:txBody>
          <a:bodyPr/>
          <a:lstStyle/>
          <a:p>
            <a:r>
              <a:rPr lang="nl-NL" dirty="0"/>
              <a:t>Op welk moment gebeurde er iets onverwachts? Waar zie je dat aan?</a:t>
            </a:r>
          </a:p>
        </p:txBody>
      </p:sp>
    </p:spTree>
    <p:extLst>
      <p:ext uri="{BB962C8B-B14F-4D97-AF65-F5344CB8AC3E}">
        <p14:creationId xmlns:p14="http://schemas.microsoft.com/office/powerpoint/2010/main" val="289611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Afbeelding met kunst, overdekt, muur, handgemaakt&#10;&#10;Door AI gegenereerde inhoud is mogelijk onjuist.">
            <a:extLst>
              <a:ext uri="{FF2B5EF4-FFF2-40B4-BE49-F238E27FC236}">
                <a16:creationId xmlns:a16="http://schemas.microsoft.com/office/drawing/2014/main" id="{A2AAC0A3-A629-B264-EAFA-7F76FB20D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17" y="414164"/>
            <a:ext cx="4241483" cy="5938426"/>
          </a:xfrm>
          <a:prstGeom prst="rect">
            <a:avLst/>
          </a:prstGeom>
        </p:spPr>
      </p:pic>
      <p:pic>
        <p:nvPicPr>
          <p:cNvPr id="3" name="Afbeelding 2" descr="Afbeelding met tekenfilm, speelgoed, kunst, Dans&#10;&#10;Door AI gegenereerde inhoud is mogelijk onjuist.">
            <a:extLst>
              <a:ext uri="{FF2B5EF4-FFF2-40B4-BE49-F238E27FC236}">
                <a16:creationId xmlns:a16="http://schemas.microsoft.com/office/drawing/2014/main" id="{61F8164B-37DA-7D60-8A85-3DFBE9EF6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505410"/>
            <a:ext cx="4241483" cy="5847180"/>
          </a:xfrm>
          <a:prstGeom prst="rect">
            <a:avLst/>
          </a:prstGeom>
        </p:spPr>
      </p:pic>
    </p:spTree>
    <p:extLst>
      <p:ext uri="{BB962C8B-B14F-4D97-AF65-F5344CB8AC3E}">
        <p14:creationId xmlns:p14="http://schemas.microsoft.com/office/powerpoint/2010/main" val="4277430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1D05E36-342D-1B1B-23BC-E7C9ABC08F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97B382-74EC-25EA-B98E-2BF8E258D8EA}"/>
              </a:ext>
            </a:extLst>
          </p:cNvPr>
          <p:cNvSpPr>
            <a:spLocks noGrp="1"/>
          </p:cNvSpPr>
          <p:nvPr>
            <p:ph type="ctrTitle"/>
          </p:nvPr>
        </p:nvSpPr>
        <p:spPr>
          <a:xfrm>
            <a:off x="413177" y="844187"/>
            <a:ext cx="11365645" cy="654779"/>
          </a:xfrm>
        </p:spPr>
        <p:txBody>
          <a:bodyPr/>
          <a:lstStyle/>
          <a:p>
            <a:pPr algn="l"/>
            <a:r>
              <a:rPr lang="en-US" sz="6600" dirty="0" err="1"/>
              <a:t>Wetenschappers</a:t>
            </a:r>
            <a:r>
              <a:rPr lang="en-US" dirty="0"/>
              <a:t> </a:t>
            </a:r>
            <a:br>
              <a:rPr lang="en-US" dirty="0"/>
            </a:br>
            <a:br>
              <a:rPr lang="en-US" dirty="0"/>
            </a:br>
            <a:r>
              <a:rPr lang="en-US" sz="8800" dirty="0"/>
              <a:t>					  &amp;</a:t>
            </a:r>
            <a:endParaRPr lang="nl-NL" sz="8800" dirty="0"/>
          </a:p>
        </p:txBody>
      </p:sp>
      <p:sp>
        <p:nvSpPr>
          <p:cNvPr id="3" name="Tijdelijke aanduiding voor tekst 2">
            <a:extLst>
              <a:ext uri="{FF2B5EF4-FFF2-40B4-BE49-F238E27FC236}">
                <a16:creationId xmlns:a16="http://schemas.microsoft.com/office/drawing/2014/main" id="{2079E36B-E367-243E-B7E6-DE700A2E557D}"/>
              </a:ext>
            </a:extLst>
          </p:cNvPr>
          <p:cNvSpPr>
            <a:spLocks noGrp="1"/>
          </p:cNvSpPr>
          <p:nvPr>
            <p:ph type="body" sz="quarter" idx="10"/>
          </p:nvPr>
        </p:nvSpPr>
        <p:spPr/>
        <p:txBody>
          <a:bodyPr/>
          <a:lstStyle/>
          <a:p>
            <a:pPr algn="r"/>
            <a:endParaRPr lang="en-US" dirty="0"/>
          </a:p>
          <a:p>
            <a:pPr algn="r"/>
            <a:r>
              <a:rPr lang="en-US" sz="6600" dirty="0" err="1"/>
              <a:t>Kunstenaars</a:t>
            </a:r>
            <a:endParaRPr lang="nl-NL" sz="6600" dirty="0"/>
          </a:p>
        </p:txBody>
      </p:sp>
      <p:sp>
        <p:nvSpPr>
          <p:cNvPr id="4" name="Afgeronde rechthoek 3">
            <a:extLst>
              <a:ext uri="{FF2B5EF4-FFF2-40B4-BE49-F238E27FC236}">
                <a16:creationId xmlns:a16="http://schemas.microsoft.com/office/drawing/2014/main" id="{1CE14737-2A84-C73F-7B96-CDB204EFA483}"/>
              </a:ext>
            </a:extLst>
          </p:cNvPr>
          <p:cNvSpPr/>
          <p:nvPr/>
        </p:nvSpPr>
        <p:spPr>
          <a:xfrm>
            <a:off x="457875" y="2159022"/>
            <a:ext cx="4304628" cy="33535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Afgeronde rechthoek 4">
            <a:extLst>
              <a:ext uri="{FF2B5EF4-FFF2-40B4-BE49-F238E27FC236}">
                <a16:creationId xmlns:a16="http://schemas.microsoft.com/office/drawing/2014/main" id="{99A5DB28-0EB6-BE53-F243-301E1A708D3B}"/>
              </a:ext>
            </a:extLst>
          </p:cNvPr>
          <p:cNvSpPr/>
          <p:nvPr/>
        </p:nvSpPr>
        <p:spPr>
          <a:xfrm>
            <a:off x="7429497" y="793342"/>
            <a:ext cx="4304628" cy="319801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91204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58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3BE2A-B27D-1935-D24E-7E7BCD01306E}"/>
              </a:ext>
            </a:extLst>
          </p:cNvPr>
          <p:cNvSpPr>
            <a:spLocks noGrp="1"/>
          </p:cNvSpPr>
          <p:nvPr>
            <p:ph type="ctrTitle"/>
          </p:nvPr>
        </p:nvSpPr>
        <p:spPr>
          <a:xfrm>
            <a:off x="413177" y="844187"/>
            <a:ext cx="11365645" cy="654779"/>
          </a:xfrm>
        </p:spPr>
        <p:txBody>
          <a:bodyPr/>
          <a:lstStyle/>
          <a:p>
            <a:pPr algn="l"/>
            <a:r>
              <a:rPr lang="en-US" sz="6600" dirty="0" err="1"/>
              <a:t>Wetenschappers</a:t>
            </a:r>
            <a:r>
              <a:rPr lang="en-US" dirty="0"/>
              <a:t> </a:t>
            </a:r>
            <a:br>
              <a:rPr lang="en-US" dirty="0"/>
            </a:br>
            <a:br>
              <a:rPr lang="en-US" dirty="0"/>
            </a:br>
            <a:r>
              <a:rPr lang="en-US" sz="8800" dirty="0"/>
              <a:t>					  &amp;</a:t>
            </a:r>
            <a:endParaRPr lang="nl-NL" sz="8800" dirty="0"/>
          </a:p>
        </p:txBody>
      </p:sp>
      <p:sp>
        <p:nvSpPr>
          <p:cNvPr id="3" name="Tijdelijke aanduiding voor tekst 2">
            <a:extLst>
              <a:ext uri="{FF2B5EF4-FFF2-40B4-BE49-F238E27FC236}">
                <a16:creationId xmlns:a16="http://schemas.microsoft.com/office/drawing/2014/main" id="{6EC48610-F489-6402-BB14-43C166F6E253}"/>
              </a:ext>
            </a:extLst>
          </p:cNvPr>
          <p:cNvSpPr>
            <a:spLocks noGrp="1"/>
          </p:cNvSpPr>
          <p:nvPr>
            <p:ph type="body" sz="quarter" idx="10"/>
          </p:nvPr>
        </p:nvSpPr>
        <p:spPr/>
        <p:txBody>
          <a:bodyPr/>
          <a:lstStyle/>
          <a:p>
            <a:pPr algn="r"/>
            <a:endParaRPr lang="en-US" dirty="0"/>
          </a:p>
          <a:p>
            <a:pPr algn="r"/>
            <a:r>
              <a:rPr lang="en-US" sz="6600" dirty="0" err="1"/>
              <a:t>Kunstenaars</a:t>
            </a:r>
            <a:endParaRPr lang="nl-NL" sz="6600" dirty="0"/>
          </a:p>
        </p:txBody>
      </p:sp>
      <p:sp>
        <p:nvSpPr>
          <p:cNvPr id="4" name="Afgeronde rechthoek 3">
            <a:extLst>
              <a:ext uri="{FF2B5EF4-FFF2-40B4-BE49-F238E27FC236}">
                <a16:creationId xmlns:a16="http://schemas.microsoft.com/office/drawing/2014/main" id="{9BF76098-16AE-77BB-57E9-3D833E631F85}"/>
              </a:ext>
            </a:extLst>
          </p:cNvPr>
          <p:cNvSpPr/>
          <p:nvPr/>
        </p:nvSpPr>
        <p:spPr>
          <a:xfrm>
            <a:off x="457875" y="2159022"/>
            <a:ext cx="4304628" cy="3353572"/>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Afgeronde rechthoek 4">
            <a:extLst>
              <a:ext uri="{FF2B5EF4-FFF2-40B4-BE49-F238E27FC236}">
                <a16:creationId xmlns:a16="http://schemas.microsoft.com/office/drawing/2014/main" id="{17B734A8-1594-E7BF-BB33-DAC04CA5807F}"/>
              </a:ext>
            </a:extLst>
          </p:cNvPr>
          <p:cNvSpPr/>
          <p:nvPr/>
        </p:nvSpPr>
        <p:spPr>
          <a:xfrm>
            <a:off x="7429497" y="793342"/>
            <a:ext cx="4304628" cy="319801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74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4FC8100-9483-E310-5639-98E3FE59397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05432D0-DDD7-6FE7-ECB2-BA4B93FCB349}"/>
              </a:ext>
            </a:extLst>
          </p:cNvPr>
          <p:cNvSpPr>
            <a:spLocks noGrp="1"/>
          </p:cNvSpPr>
          <p:nvPr>
            <p:ph type="ctrTitle"/>
          </p:nvPr>
        </p:nvSpPr>
        <p:spPr>
          <a:xfrm>
            <a:off x="1157302" y="2188253"/>
            <a:ext cx="3962003" cy="869272"/>
          </a:xfrm>
        </p:spPr>
        <p:txBody>
          <a:bodyPr anchor="t">
            <a:normAutofit/>
          </a:bodyPr>
          <a:lstStyle/>
          <a:p>
            <a:r>
              <a:rPr lang="nl-NL" dirty="0" err="1">
                <a:solidFill>
                  <a:srgbClr val="002060"/>
                </a:solidFill>
              </a:rPr>
              <a:t>Lesdoel</a:t>
            </a:r>
            <a:endParaRPr lang="nl-NL" dirty="0">
              <a:solidFill>
                <a:srgbClr val="002060"/>
              </a:solidFill>
            </a:endParaRPr>
          </a:p>
        </p:txBody>
      </p:sp>
      <p:sp>
        <p:nvSpPr>
          <p:cNvPr id="4" name="Tijdelijke aanduiding voor tekst 3">
            <a:extLst>
              <a:ext uri="{FF2B5EF4-FFF2-40B4-BE49-F238E27FC236}">
                <a16:creationId xmlns:a16="http://schemas.microsoft.com/office/drawing/2014/main" id="{F643CD2D-0FE7-5CF1-AB06-4BD799FD7551}"/>
              </a:ext>
            </a:extLst>
          </p:cNvPr>
          <p:cNvSpPr>
            <a:spLocks noGrp="1"/>
          </p:cNvSpPr>
          <p:nvPr>
            <p:ph type="body" sz="quarter" idx="10"/>
          </p:nvPr>
        </p:nvSpPr>
        <p:spPr>
          <a:xfrm>
            <a:off x="1157302" y="3057525"/>
            <a:ext cx="11034698" cy="3490395"/>
          </a:xfrm>
        </p:spPr>
        <p:txBody>
          <a:bodyPr anchor="t">
            <a:normAutofit/>
          </a:bodyPr>
          <a:lstStyle/>
          <a:p>
            <a:pPr>
              <a:spcAft>
                <a:spcPts val="600"/>
              </a:spcAft>
            </a:pPr>
            <a:r>
              <a:rPr lang="nl-NL" dirty="0"/>
              <a:t>Je maakt een eigen ontwerp voor de Trial &amp; Error Award!</a:t>
            </a:r>
          </a:p>
        </p:txBody>
      </p:sp>
    </p:spTree>
    <p:extLst>
      <p:ext uri="{BB962C8B-B14F-4D97-AF65-F5344CB8AC3E}">
        <p14:creationId xmlns:p14="http://schemas.microsoft.com/office/powerpoint/2010/main" val="112961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5B2A6D-37B9-8453-996F-411485A95A88}"/>
              </a:ext>
            </a:extLst>
          </p:cNvPr>
          <p:cNvSpPr>
            <a:spLocks noGrp="1"/>
          </p:cNvSpPr>
          <p:nvPr>
            <p:ph type="ctrTitle"/>
          </p:nvPr>
        </p:nvSpPr>
        <p:spPr/>
        <p:txBody>
          <a:bodyPr/>
          <a:lstStyle/>
          <a:p>
            <a:r>
              <a:rPr lang="nl-NL" dirty="0"/>
              <a:t>Lesopbouw</a:t>
            </a:r>
          </a:p>
        </p:txBody>
      </p:sp>
      <p:sp>
        <p:nvSpPr>
          <p:cNvPr id="4" name="Tijdelijke aanduiding voor tekst 3">
            <a:extLst>
              <a:ext uri="{FF2B5EF4-FFF2-40B4-BE49-F238E27FC236}">
                <a16:creationId xmlns:a16="http://schemas.microsoft.com/office/drawing/2014/main" id="{4FE9FB72-EA42-80D6-B1B7-5FA49AA5ABAE}"/>
              </a:ext>
            </a:extLst>
          </p:cNvPr>
          <p:cNvSpPr>
            <a:spLocks noGrp="1"/>
          </p:cNvSpPr>
          <p:nvPr>
            <p:ph type="body" sz="quarter" idx="10"/>
          </p:nvPr>
        </p:nvSpPr>
        <p:spPr>
          <a:xfrm>
            <a:off x="1157301" y="1953804"/>
            <a:ext cx="6188313" cy="3954680"/>
          </a:xfrm>
        </p:spPr>
        <p:txBody>
          <a:bodyPr/>
          <a:lstStyle/>
          <a:p>
            <a:pPr marL="514350" indent="-514350">
              <a:buFont typeface="+mj-lt"/>
              <a:buAutoNum type="arabicPeriod"/>
            </a:pPr>
            <a:r>
              <a:rPr lang="nl-NL" sz="2800" b="1" dirty="0"/>
              <a:t>Oriënteren</a:t>
            </a:r>
            <a:r>
              <a:rPr lang="nl-NL" sz="3200" dirty="0"/>
              <a:t> </a:t>
            </a:r>
            <a:endParaRPr lang="nl-NL" sz="2400" dirty="0"/>
          </a:p>
          <a:p>
            <a:r>
              <a:rPr lang="nl-NL" sz="2400" dirty="0"/>
              <a:t>       </a:t>
            </a:r>
            <a:r>
              <a:rPr lang="nl-NL" sz="2000" dirty="0"/>
              <a:t>Kunst kijken</a:t>
            </a:r>
          </a:p>
          <a:p>
            <a:pPr marL="514350" indent="-514350">
              <a:buFont typeface="+mj-lt"/>
              <a:buAutoNum type="arabicPeriod" startAt="2"/>
            </a:pPr>
            <a:r>
              <a:rPr lang="nl-NL" sz="2800" b="1" dirty="0"/>
              <a:t>Onderzoeken</a:t>
            </a:r>
          </a:p>
          <a:p>
            <a:r>
              <a:rPr lang="nl-NL" sz="2400" dirty="0"/>
              <a:t>       </a:t>
            </a:r>
            <a:r>
              <a:rPr lang="nl-NL" sz="2000" dirty="0"/>
              <a:t>5 experimenten</a:t>
            </a:r>
          </a:p>
          <a:p>
            <a:pPr marL="514350" indent="-514350">
              <a:buFont typeface="+mj-lt"/>
              <a:buAutoNum type="arabicPeriod" startAt="3"/>
            </a:pPr>
            <a:r>
              <a:rPr lang="nl-NL" sz="2800" b="1" dirty="0"/>
              <a:t>Uitvoeren</a:t>
            </a:r>
            <a:r>
              <a:rPr lang="nl-NL" sz="2800" dirty="0"/>
              <a:t> </a:t>
            </a:r>
          </a:p>
          <a:p>
            <a:r>
              <a:rPr lang="nl-NL" sz="2400" dirty="0"/>
              <a:t>       </a:t>
            </a:r>
            <a:r>
              <a:rPr lang="nl-NL" sz="2000" dirty="0"/>
              <a:t>Zelf aan de slag</a:t>
            </a:r>
          </a:p>
          <a:p>
            <a:pPr marL="514350" indent="-514350">
              <a:buFont typeface="+mj-lt"/>
              <a:buAutoNum type="arabicPeriod" startAt="4"/>
            </a:pPr>
            <a:r>
              <a:rPr lang="nl-NL" sz="2800" b="1" dirty="0"/>
              <a:t>Reflecteren</a:t>
            </a:r>
            <a:r>
              <a:rPr lang="nl-NL" sz="3200" b="1" dirty="0"/>
              <a:t> </a:t>
            </a:r>
          </a:p>
          <a:p>
            <a:r>
              <a:rPr lang="nl-NL" sz="2000" b="1" dirty="0"/>
              <a:t>        K</a:t>
            </a:r>
            <a:r>
              <a:rPr lang="nl-NL" sz="2000" dirty="0"/>
              <a:t>ijken naar elkaars kunst</a:t>
            </a:r>
          </a:p>
        </p:txBody>
      </p:sp>
      <p:pic>
        <p:nvPicPr>
          <p:cNvPr id="1026" name="Picture 2" descr="Procesgerichte didactiek in je klas - Arti-Tof">
            <a:extLst>
              <a:ext uri="{FF2B5EF4-FFF2-40B4-BE49-F238E27FC236}">
                <a16:creationId xmlns:a16="http://schemas.microsoft.com/office/drawing/2014/main" id="{2AFD1440-089B-04F7-1319-356A709DB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39711"/>
            <a:ext cx="4938697" cy="492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88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D80A4-BD6D-C532-5E44-AD0EDED3D629}"/>
              </a:ext>
            </a:extLst>
          </p:cNvPr>
          <p:cNvSpPr>
            <a:spLocks noGrp="1"/>
          </p:cNvSpPr>
          <p:nvPr>
            <p:ph type="ctrTitle"/>
          </p:nvPr>
        </p:nvSpPr>
        <p:spPr/>
        <p:txBody>
          <a:bodyPr/>
          <a:lstStyle/>
          <a:p>
            <a:r>
              <a:rPr lang="nl-NL" dirty="0"/>
              <a:t>Kunst kijken</a:t>
            </a:r>
          </a:p>
        </p:txBody>
      </p:sp>
      <p:sp>
        <p:nvSpPr>
          <p:cNvPr id="3" name="Tijdelijke aanduiding voor tekst 2">
            <a:extLst>
              <a:ext uri="{FF2B5EF4-FFF2-40B4-BE49-F238E27FC236}">
                <a16:creationId xmlns:a16="http://schemas.microsoft.com/office/drawing/2014/main" id="{B038CA01-7E7C-1930-9112-AB6788C59364}"/>
              </a:ext>
            </a:extLst>
          </p:cNvPr>
          <p:cNvSpPr>
            <a:spLocks noGrp="1"/>
          </p:cNvSpPr>
          <p:nvPr>
            <p:ph type="body" sz="quarter" idx="10"/>
          </p:nvPr>
        </p:nvSpPr>
        <p:spPr/>
        <p:txBody>
          <a:bodyPr/>
          <a:lstStyle/>
          <a:p>
            <a:r>
              <a:rPr lang="nl-NL" dirty="0"/>
              <a:t>Oriënteren</a:t>
            </a:r>
          </a:p>
        </p:txBody>
      </p:sp>
    </p:spTree>
    <p:extLst>
      <p:ext uri="{BB962C8B-B14F-4D97-AF65-F5344CB8AC3E}">
        <p14:creationId xmlns:p14="http://schemas.microsoft.com/office/powerpoint/2010/main" val="11218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C4B0272-883A-B65A-A30E-BA50A05DF893}"/>
              </a:ext>
            </a:extLst>
          </p:cNvPr>
          <p:cNvSpPr>
            <a:spLocks noGrp="1"/>
          </p:cNvSpPr>
          <p:nvPr>
            <p:ph type="body" sz="quarter" idx="19"/>
          </p:nvPr>
        </p:nvSpPr>
        <p:spPr>
          <a:xfrm>
            <a:off x="336464" y="5979694"/>
            <a:ext cx="3068473" cy="510005"/>
          </a:xfrm>
        </p:spPr>
        <p:txBody>
          <a:bodyPr/>
          <a:lstStyle/>
          <a:p>
            <a:r>
              <a:rPr lang="nl-NL" dirty="0">
                <a:solidFill>
                  <a:schemeClr val="bg1"/>
                </a:solidFill>
              </a:rPr>
              <a:t>Erwin Wurm, </a:t>
            </a:r>
            <a:r>
              <a:rPr lang="nl-NL" dirty="0" err="1">
                <a:solidFill>
                  <a:schemeClr val="bg1"/>
                </a:solidFill>
              </a:rPr>
              <a:t>One</a:t>
            </a:r>
            <a:r>
              <a:rPr lang="nl-NL" dirty="0">
                <a:solidFill>
                  <a:schemeClr val="bg1"/>
                </a:solidFill>
              </a:rPr>
              <a:t> Minute </a:t>
            </a:r>
            <a:r>
              <a:rPr lang="nl-NL" dirty="0" err="1">
                <a:solidFill>
                  <a:schemeClr val="bg1"/>
                </a:solidFill>
              </a:rPr>
              <a:t>Sculpture</a:t>
            </a:r>
            <a:r>
              <a:rPr lang="nl-NL" dirty="0">
                <a:solidFill>
                  <a:schemeClr val="bg1"/>
                </a:solidFill>
              </a:rPr>
              <a:t>, 1997. </a:t>
            </a:r>
            <a:r>
              <a:rPr lang="it-IT" dirty="0">
                <a:solidFill>
                  <a:schemeClr val="bg1"/>
                </a:solidFill>
              </a:rPr>
              <a:t>© Belvedere, Vienna © Foto: Bildrecht, Vienna, 2016.</a:t>
            </a:r>
            <a:endParaRPr lang="nl-NL" dirty="0">
              <a:solidFill>
                <a:schemeClr val="bg1"/>
              </a:solidFill>
            </a:endParaRPr>
          </a:p>
        </p:txBody>
      </p:sp>
      <p:pic>
        <p:nvPicPr>
          <p:cNvPr id="9" name="Afbeelding 8" descr="Afbeelding met persoon, kleding, muur, overdekt&#10;&#10;Door AI gegenereerde inhoud is mogelijk onjuist.">
            <a:extLst>
              <a:ext uri="{FF2B5EF4-FFF2-40B4-BE49-F238E27FC236}">
                <a16:creationId xmlns:a16="http://schemas.microsoft.com/office/drawing/2014/main" id="{CC58C6B5-5B88-B451-1D56-6E02C029BB1A}"/>
              </a:ext>
            </a:extLst>
          </p:cNvPr>
          <p:cNvPicPr>
            <a:picLocks noChangeAspect="1"/>
          </p:cNvPicPr>
          <p:nvPr/>
        </p:nvPicPr>
        <p:blipFill>
          <a:blip r:embed="rId3"/>
          <a:stretch>
            <a:fillRect/>
          </a:stretch>
        </p:blipFill>
        <p:spPr>
          <a:xfrm>
            <a:off x="3880354" y="184150"/>
            <a:ext cx="4431292" cy="6489699"/>
          </a:xfrm>
          <a:prstGeom prst="rect">
            <a:avLst/>
          </a:prstGeom>
        </p:spPr>
      </p:pic>
    </p:spTree>
    <p:extLst>
      <p:ext uri="{BB962C8B-B14F-4D97-AF65-F5344CB8AC3E}">
        <p14:creationId xmlns:p14="http://schemas.microsoft.com/office/powerpoint/2010/main" val="15749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B519C"/>
        </a:solidFill>
        <a:effectLst/>
      </p:bgPr>
    </p:bg>
    <p:spTree>
      <p:nvGrpSpPr>
        <p:cNvPr id="1" name="">
          <a:extLst>
            <a:ext uri="{FF2B5EF4-FFF2-40B4-BE49-F238E27FC236}">
              <a16:creationId xmlns:a16="http://schemas.microsoft.com/office/drawing/2014/main" id="{FCC53255-8D70-2ED6-4AA0-435FC7C08E0F}"/>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854D540-5D6B-10A4-20DE-F32E318DACD5}"/>
              </a:ext>
            </a:extLst>
          </p:cNvPr>
          <p:cNvSpPr>
            <a:spLocks noGrp="1"/>
          </p:cNvSpPr>
          <p:nvPr>
            <p:ph type="body" sz="quarter" idx="19"/>
          </p:nvPr>
        </p:nvSpPr>
        <p:spPr>
          <a:xfrm>
            <a:off x="336465" y="5979694"/>
            <a:ext cx="2815810" cy="510005"/>
          </a:xfrm>
        </p:spPr>
        <p:txBody>
          <a:bodyPr/>
          <a:lstStyle/>
          <a:p>
            <a:r>
              <a:rPr lang="nl-NL" dirty="0">
                <a:solidFill>
                  <a:schemeClr val="bg1"/>
                </a:solidFill>
              </a:rPr>
              <a:t>Joan </a:t>
            </a:r>
            <a:r>
              <a:rPr lang="nl-NL" dirty="0" err="1">
                <a:solidFill>
                  <a:schemeClr val="bg1"/>
                </a:solidFill>
              </a:rPr>
              <a:t>Miró</a:t>
            </a:r>
            <a:r>
              <a:rPr lang="nl-NL" dirty="0">
                <a:solidFill>
                  <a:schemeClr val="bg1"/>
                </a:solidFill>
              </a:rPr>
              <a:t>, </a:t>
            </a:r>
            <a:r>
              <a:rPr lang="en-US" i="1" dirty="0" err="1">
                <a:solidFill>
                  <a:schemeClr val="bg1"/>
                </a:solidFill>
              </a:rPr>
              <a:t>Cijfers</a:t>
            </a:r>
            <a:r>
              <a:rPr lang="en-US" i="1" dirty="0">
                <a:solidFill>
                  <a:schemeClr val="bg1"/>
                </a:solidFill>
              </a:rPr>
              <a:t> </a:t>
            </a:r>
            <a:r>
              <a:rPr lang="en-US" i="1" dirty="0" err="1">
                <a:solidFill>
                  <a:schemeClr val="bg1"/>
                </a:solidFill>
              </a:rPr>
              <a:t>en</a:t>
            </a:r>
            <a:r>
              <a:rPr lang="en-US" i="1" dirty="0">
                <a:solidFill>
                  <a:schemeClr val="bg1"/>
                </a:solidFill>
              </a:rPr>
              <a:t> </a:t>
            </a:r>
            <a:r>
              <a:rPr lang="en-US" i="1" dirty="0" err="1">
                <a:solidFill>
                  <a:schemeClr val="bg1"/>
                </a:solidFill>
              </a:rPr>
              <a:t>sterrenbeelden</a:t>
            </a:r>
            <a:r>
              <a:rPr lang="en-US" i="1" dirty="0">
                <a:solidFill>
                  <a:schemeClr val="bg1"/>
                </a:solidFill>
              </a:rPr>
              <a:t> </a:t>
            </a:r>
            <a:r>
              <a:rPr lang="en-US" i="1" dirty="0" err="1">
                <a:solidFill>
                  <a:schemeClr val="bg1"/>
                </a:solidFill>
              </a:rPr>
              <a:t>verliefd</a:t>
            </a:r>
            <a:r>
              <a:rPr lang="en-US" i="1" dirty="0">
                <a:solidFill>
                  <a:schemeClr val="bg1"/>
                </a:solidFill>
              </a:rPr>
              <a:t> op </a:t>
            </a:r>
            <a:r>
              <a:rPr lang="en-US" i="1" dirty="0" err="1">
                <a:solidFill>
                  <a:schemeClr val="bg1"/>
                </a:solidFill>
              </a:rPr>
              <a:t>een</a:t>
            </a:r>
            <a:r>
              <a:rPr lang="en-US" i="1" dirty="0">
                <a:solidFill>
                  <a:schemeClr val="bg1"/>
                </a:solidFill>
              </a:rPr>
              <a:t> vrouw</a:t>
            </a:r>
            <a:r>
              <a:rPr lang="en-US" dirty="0">
                <a:solidFill>
                  <a:schemeClr val="bg1"/>
                </a:solidFill>
              </a:rPr>
              <a:t>, 1941. © 2018 </a:t>
            </a:r>
            <a:r>
              <a:rPr lang="en-US" dirty="0" err="1">
                <a:solidFill>
                  <a:schemeClr val="bg1"/>
                </a:solidFill>
              </a:rPr>
              <a:t>Successió</a:t>
            </a:r>
            <a:r>
              <a:rPr lang="en-US" dirty="0">
                <a:solidFill>
                  <a:schemeClr val="bg1"/>
                </a:solidFill>
              </a:rPr>
              <a:t> Miró / Artists Rights Society (ARS), New York / ADAGP, Paris</a:t>
            </a:r>
            <a:endParaRPr lang="nl-NL" i="1" dirty="0">
              <a:solidFill>
                <a:schemeClr val="bg1"/>
              </a:solidFill>
            </a:endParaRPr>
          </a:p>
        </p:txBody>
      </p:sp>
      <p:pic>
        <p:nvPicPr>
          <p:cNvPr id="2050" name="Picture 2">
            <a:extLst>
              <a:ext uri="{FF2B5EF4-FFF2-40B4-BE49-F238E27FC236}">
                <a16:creationId xmlns:a16="http://schemas.microsoft.com/office/drawing/2014/main" id="{6354DE24-E210-E824-73F8-F99937C9C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703" y="107186"/>
            <a:ext cx="5510213" cy="664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903974"/>
      </p:ext>
    </p:extLst>
  </p:cSld>
  <p:clrMapOvr>
    <a:masterClrMapping/>
  </p:clrMapOvr>
</p:sld>
</file>

<file path=ppt/theme/theme1.xml><?xml version="1.0" encoding="utf-8"?>
<a:theme xmlns:a="http://schemas.openxmlformats.org/drawingml/2006/main" name="Universiteit Utrecht">
  <a:themeElements>
    <a:clrScheme name="Aangepast 1">
      <a:dk1>
        <a:srgbClr val="000000"/>
      </a:dk1>
      <a:lt1>
        <a:srgbClr val="FFFFFF"/>
      </a:lt1>
      <a:dk2>
        <a:srgbClr val="293470"/>
      </a:dk2>
      <a:lt2>
        <a:srgbClr val="D9D9D9"/>
      </a:lt2>
      <a:accent1>
        <a:srgbClr val="FFCD00"/>
      </a:accent1>
      <a:accent2>
        <a:srgbClr val="00C980"/>
      </a:accent2>
      <a:accent3>
        <a:srgbClr val="F23D5B"/>
      </a:accent3>
      <a:accent4>
        <a:srgbClr val="F4A397"/>
      </a:accent4>
      <a:accent5>
        <a:srgbClr val="62D8DB"/>
      </a:accent5>
      <a:accent6>
        <a:srgbClr val="7347BF"/>
      </a:accent6>
      <a:hlink>
        <a:srgbClr val="000000"/>
      </a:hlink>
      <a:folHlink>
        <a:srgbClr val="25288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uu_powerpoint_voorbeeld presentatie_UMU_v9" id="{B6446B58-F010-5F44-BE35-465A96D53A2C}" vid="{5AFA21CA-4D62-8244-AE0E-DE10CB6F3BE2}"/>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30284DBC4731469B58CB7D990CB28C" ma:contentTypeVersion="12" ma:contentTypeDescription="Een nieuw document maken." ma:contentTypeScope="" ma:versionID="7d1bc16dec0ba47b11eaa8bbde3ce59d">
  <xsd:schema xmlns:xsd="http://www.w3.org/2001/XMLSchema" xmlns:xs="http://www.w3.org/2001/XMLSchema" xmlns:p="http://schemas.microsoft.com/office/2006/metadata/properties" xmlns:ns2="3aa2c297-5936-4aac-bd36-95bcc6eaa13e" targetNamespace="http://schemas.microsoft.com/office/2006/metadata/properties" ma:root="true" ma:fieldsID="7d61b4e72b2fbc9cbf98dc3c66f37954" ns2:_="">
    <xsd:import namespace="3aa2c297-5936-4aac-bd36-95bcc6eaa1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2c297-5936-4aac-bd36-95bcc6eaa1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eb077af7-eccc-41ba-8726-6d08c81cb05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a2c297-5936-4aac-bd36-95bcc6eaa1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20FD0C-8443-41CC-B815-3AA657ECCE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a2c297-5936-4aac-bd36-95bcc6eaa1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FCCBD2-60F2-48F3-87F0-CDA985649474}">
  <ds:schemaRefs>
    <ds:schemaRef ds:uri="http://schemas.microsoft.com/sharepoint/v3/contenttype/forms"/>
  </ds:schemaRefs>
</ds:datastoreItem>
</file>

<file path=customXml/itemProps3.xml><?xml version="1.0" encoding="utf-8"?>
<ds:datastoreItem xmlns:ds="http://schemas.openxmlformats.org/officeDocument/2006/customXml" ds:itemID="{3CEC2175-41E6-4235-8342-0B713F28864E}">
  <ds:schemaRefs>
    <ds:schemaRef ds:uri="5207e4fc-db2c-4578-9dac-30d839a228cf"/>
    <ds:schemaRef ds:uri="http://schemas.microsoft.com/office/2006/documentManagement/types"/>
    <ds:schemaRef ds:uri="http://schemas.openxmlformats.org/package/2006/metadata/core-properties"/>
    <ds:schemaRef ds:uri="http://schemas.microsoft.com/office/infopath/2007/PartnerControls"/>
    <ds:schemaRef ds:uri="8535632a-3a51-466c-bde7-81ec3bc28097"/>
    <ds:schemaRef ds:uri="http://purl.org/dc/elements/1.1/"/>
    <ds:schemaRef ds:uri="http://www.w3.org/XML/1998/namespace"/>
    <ds:schemaRef ds:uri="http://schemas.microsoft.com/office/2006/metadata/properties"/>
    <ds:schemaRef ds:uri="http://purl.org/dc/terms/"/>
    <ds:schemaRef ds:uri="http://purl.org/dc/dcmitype/"/>
    <ds:schemaRef ds:uri="3aa2c297-5936-4aac-bd36-95bcc6eaa13e"/>
  </ds:schemaRefs>
</ds:datastoreItem>
</file>

<file path=docProps/app.xml><?xml version="1.0" encoding="utf-8"?>
<Properties xmlns="http://schemas.openxmlformats.org/officeDocument/2006/extended-properties" xmlns:vt="http://schemas.openxmlformats.org/officeDocument/2006/docPropsVTypes">
  <Template/>
  <TotalTime>11963</TotalTime>
  <Words>4811</Words>
  <Application>Microsoft Office PowerPoint</Application>
  <PresentationFormat>Widescreen</PresentationFormat>
  <Paragraphs>339</Paragraphs>
  <Slides>37</Slides>
  <Notes>25</Notes>
  <HiddenSlides>16</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Universiteit Utrecht</vt:lpstr>
      <vt:lpstr>PowerPoint Presentation</vt:lpstr>
      <vt:lpstr>Maak je eigen award! Verwerkingsles voor in de klas</vt:lpstr>
      <vt:lpstr>PowerPoint Presentation</vt:lpstr>
      <vt:lpstr>Wetenschappers          &amp;</vt:lpstr>
      <vt:lpstr>Lesdoel</vt:lpstr>
      <vt:lpstr>Lesopbouw</vt:lpstr>
      <vt:lpstr>Kunst kijken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Experimenteren met kunst</vt:lpstr>
      <vt:lpstr>EXP 1 Dieren combineren</vt:lpstr>
      <vt:lpstr>EXP 2 Automatisch tekenen</vt:lpstr>
      <vt:lpstr>EXP 3 Zwaartekracht trotseren</vt:lpstr>
      <vt:lpstr>EXP 4 Toverzand</vt:lpstr>
      <vt:lpstr>EXP 5 Patronen zoeken</vt:lpstr>
      <vt:lpstr>Trial &amp; Error Award</vt:lpstr>
      <vt:lpstr> Ontwerp vanuit je eigen fantasie een Trial &amp; Error Award</vt:lpstr>
      <vt:lpstr>Elkaars kunst bekijken</vt:lpstr>
      <vt:lpstr>Kijken naar elkaars werk</vt:lpstr>
      <vt:lpstr>Welk deel van de Award ziet eruit alsof het lastig was om te maken?</vt:lpstr>
      <vt:lpstr>Waar zie je experiment?</vt:lpstr>
      <vt:lpstr>Waar zie je iets verrassends?</vt:lpstr>
      <vt:lpstr>Zoek iets dat deze Award uniek maakt?</vt:lpstr>
      <vt:lpstr>Waar zie je Trial &amp; Error?</vt:lpstr>
      <vt:lpstr>Wat wil je aan de maker van deze Award vragen?</vt:lpstr>
      <vt:lpstr>Waar ben je trots op?</vt:lpstr>
      <vt:lpstr>Wat vond je lastig?</vt:lpstr>
      <vt:lpstr>Op welk moment moest je doorzetten? Waar zie je dat aan?</vt:lpstr>
      <vt:lpstr>Op welk moment gebeurde er iets onverwachts? Waar zie je dat aan?</vt:lpstr>
      <vt:lpstr>PowerPoint Presentation</vt:lpstr>
      <vt:lpstr>Wetenschappers          &amp;</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Smit, L.L.M. (Lore)</dc:creator>
  <cp:keywords/>
  <dc:description/>
  <cp:lastModifiedBy>Cursist 7</cp:lastModifiedBy>
  <cp:revision>219</cp:revision>
  <cp:lastPrinted>2024-07-19T13:41:08Z</cp:lastPrinted>
  <dcterms:created xsi:type="dcterms:W3CDTF">2020-11-23T09:37:13Z</dcterms:created>
  <dcterms:modified xsi:type="dcterms:W3CDTF">2026-02-12T09:55:39Z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0x010100E130284DBC4731469B58CB7D990CB28C</vt:lpwstr>
  </property>
</Properties>
</file>